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9" r:id="rId6"/>
    <p:sldId id="270" r:id="rId7"/>
    <p:sldId id="267" r:id="rId8"/>
    <p:sldId id="279" r:id="rId9"/>
    <p:sldId id="286" r:id="rId10"/>
    <p:sldId id="299" r:id="rId11"/>
    <p:sldId id="303" r:id="rId12"/>
    <p:sldId id="278" r:id="rId13"/>
    <p:sldId id="317" r:id="rId14"/>
    <p:sldId id="304" r:id="rId15"/>
    <p:sldId id="305" r:id="rId16"/>
    <p:sldId id="298" r:id="rId17"/>
    <p:sldId id="306" r:id="rId18"/>
    <p:sldId id="307" r:id="rId19"/>
    <p:sldId id="308" r:id="rId20"/>
    <p:sldId id="309" r:id="rId21"/>
    <p:sldId id="310" r:id="rId22"/>
    <p:sldId id="312" r:id="rId23"/>
    <p:sldId id="313" r:id="rId24"/>
    <p:sldId id="318" r:id="rId25"/>
    <p:sldId id="314" r:id="rId26"/>
    <p:sldId id="316" r:id="rId27"/>
    <p:sldId id="290" r:id="rId28"/>
    <p:sldId id="320" r:id="rId29"/>
    <p:sldId id="271" r:id="rId30"/>
    <p:sldId id="261" r:id="rId31"/>
    <p:sldId id="262" r:id="rId32"/>
    <p:sldId id="273" r:id="rId33"/>
    <p:sldId id="274" r:id="rId34"/>
    <p:sldId id="264" r:id="rId35"/>
    <p:sldId id="322" r:id="rId36"/>
    <p:sldId id="324" r:id="rId37"/>
    <p:sldId id="319" r:id="rId38"/>
    <p:sldId id="260" r:id="rId39"/>
    <p:sldId id="284" r:id="rId40"/>
    <p:sldId id="32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9359" autoAdjust="0"/>
  </p:normalViewPr>
  <p:slideViewPr>
    <p:cSldViewPr snapToGrid="0">
      <p:cViewPr varScale="1">
        <p:scale>
          <a:sx n="84" d="100"/>
          <a:sy n="84" d="100"/>
        </p:scale>
        <p:origin x="83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B119C-BED3-456E-B839-B8B8BD1F191D}" type="datetimeFigureOut">
              <a:rPr lang="en-US" smtClean="0"/>
              <a:t>4/18/2015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0803A4-6110-4F15-98CE-22BDA51B4D9E}" type="slidenum">
              <a:rPr lang="en-US" smtClean="0"/>
              <a:t>‹#›</a:t>
            </a:fld>
            <a:endParaRPr lang="en-US"/>
          </a:p>
        </p:txBody>
      </p:sp>
    </p:spTree>
    <p:extLst>
      <p:ext uri="{BB962C8B-B14F-4D97-AF65-F5344CB8AC3E}">
        <p14:creationId xmlns:p14="http://schemas.microsoft.com/office/powerpoint/2010/main" val="24540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10</a:t>
            </a:fld>
            <a:endParaRPr lang="en-US"/>
          </a:p>
        </p:txBody>
      </p:sp>
    </p:spTree>
    <p:extLst>
      <p:ext uri="{BB962C8B-B14F-4D97-AF65-F5344CB8AC3E}">
        <p14:creationId xmlns:p14="http://schemas.microsoft.com/office/powerpoint/2010/main" val="230691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pentagonal</a:t>
            </a:r>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12</a:t>
            </a:fld>
            <a:endParaRPr lang="en-US"/>
          </a:p>
        </p:txBody>
      </p:sp>
    </p:spTree>
    <p:extLst>
      <p:ext uri="{BB962C8B-B14F-4D97-AF65-F5344CB8AC3E}">
        <p14:creationId xmlns:p14="http://schemas.microsoft.com/office/powerpoint/2010/main" val="125903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pentagonal</a:t>
            </a:r>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13</a:t>
            </a:fld>
            <a:endParaRPr lang="en-US"/>
          </a:p>
        </p:txBody>
      </p:sp>
    </p:spTree>
    <p:extLst>
      <p:ext uri="{BB962C8B-B14F-4D97-AF65-F5344CB8AC3E}">
        <p14:creationId xmlns:p14="http://schemas.microsoft.com/office/powerpoint/2010/main" val="56028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pentagonal</a:t>
            </a:r>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14</a:t>
            </a:fld>
            <a:endParaRPr lang="en-US"/>
          </a:p>
        </p:txBody>
      </p:sp>
    </p:spTree>
    <p:extLst>
      <p:ext uri="{BB962C8B-B14F-4D97-AF65-F5344CB8AC3E}">
        <p14:creationId xmlns:p14="http://schemas.microsoft.com/office/powerpoint/2010/main" val="66316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pentagonal</a:t>
            </a:r>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15</a:t>
            </a:fld>
            <a:endParaRPr lang="en-US"/>
          </a:p>
        </p:txBody>
      </p:sp>
    </p:spTree>
    <p:extLst>
      <p:ext uri="{BB962C8B-B14F-4D97-AF65-F5344CB8AC3E}">
        <p14:creationId xmlns:p14="http://schemas.microsoft.com/office/powerpoint/2010/main" val="163590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0803A4-6110-4F15-98CE-22BDA51B4D9E}" type="slidenum">
              <a:rPr lang="en-US" smtClean="0"/>
              <a:t>20</a:t>
            </a:fld>
            <a:endParaRPr lang="en-US"/>
          </a:p>
        </p:txBody>
      </p:sp>
    </p:spTree>
    <p:extLst>
      <p:ext uri="{BB962C8B-B14F-4D97-AF65-F5344CB8AC3E}">
        <p14:creationId xmlns:p14="http://schemas.microsoft.com/office/powerpoint/2010/main" val="383825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34</a:t>
            </a:fld>
            <a:endParaRPr lang="en-US"/>
          </a:p>
        </p:txBody>
      </p:sp>
    </p:spTree>
    <p:extLst>
      <p:ext uri="{BB962C8B-B14F-4D97-AF65-F5344CB8AC3E}">
        <p14:creationId xmlns:p14="http://schemas.microsoft.com/office/powerpoint/2010/main" val="133765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803A4-6110-4F15-98CE-22BDA51B4D9E}" type="slidenum">
              <a:rPr lang="en-US" smtClean="0"/>
              <a:t>36</a:t>
            </a:fld>
            <a:endParaRPr lang="en-US"/>
          </a:p>
        </p:txBody>
      </p:sp>
    </p:spTree>
    <p:extLst>
      <p:ext uri="{BB962C8B-B14F-4D97-AF65-F5344CB8AC3E}">
        <p14:creationId xmlns:p14="http://schemas.microsoft.com/office/powerpoint/2010/main" val="252158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634DBD-091F-4EDA-904C-8AF020314073}" type="datetime1">
              <a:rPr lang="en-US" smtClean="0"/>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108638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1B92C7-28F8-4CE7-B2BF-4CCC705D2C23}" type="datetime1">
              <a:rPr lang="en-US" smtClean="0"/>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281303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2F66AA-3D36-474B-8308-3B9D1211F476}" type="datetime1">
              <a:rPr lang="en-US" smtClean="0"/>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270693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B17288-191B-4608-99F7-5462DFBFBF26}" type="datetime1">
              <a:rPr lang="en-US" smtClean="0"/>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30828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3D037A-657B-4781-AC30-99B8026DF4E4}" type="datetime1">
              <a:rPr lang="en-US" smtClean="0"/>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287722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104701-CE11-49F1-8654-20F8824933A7}" type="datetime1">
              <a:rPr lang="en-US" smtClean="0"/>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80683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7A741-EB36-4BAB-9A28-92FAE6512113}" type="datetime1">
              <a:rPr lang="en-US" smtClean="0"/>
              <a:t>4/18/2015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3181909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B96E6A-37A0-41AD-9D5C-6D9602D94FC9}" type="datetime1">
              <a:rPr lang="en-US" smtClean="0"/>
              <a:t>4/18/2015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4077298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6E333-DF78-4635-8391-7BF38309A624}" type="datetime1">
              <a:rPr lang="en-US" smtClean="0"/>
              <a:t>4/18/2015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607667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A8B56-7A72-4B89-9155-573D9328782C}" type="datetime1">
              <a:rPr lang="en-US" smtClean="0"/>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26222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7D0254-FB5E-45EA-96DD-D041C462AE80}" type="datetime1">
              <a:rPr lang="en-US" smtClean="0"/>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F2FE2B-DFFE-455A-8625-9AA2DF40A2E8}" type="slidenum">
              <a:rPr lang="en-US" smtClean="0"/>
              <a:t>‹#›</a:t>
            </a:fld>
            <a:endParaRPr lang="en-US"/>
          </a:p>
        </p:txBody>
      </p:sp>
    </p:spTree>
    <p:extLst>
      <p:ext uri="{BB962C8B-B14F-4D97-AF65-F5344CB8AC3E}">
        <p14:creationId xmlns:p14="http://schemas.microsoft.com/office/powerpoint/2010/main" val="311356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7399A-7C83-4FBE-9F77-CD55F10FE07D}" type="datetime1">
              <a:rPr lang="en-US" smtClean="0"/>
              <a:t>4/18/2015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2FE2B-DFFE-455A-8625-9AA2DF40A2E8}" type="slidenum">
              <a:rPr lang="en-US" smtClean="0"/>
              <a:t>‹#›</a:t>
            </a:fld>
            <a:endParaRPr lang="en-US"/>
          </a:p>
        </p:txBody>
      </p:sp>
    </p:spTree>
    <p:extLst>
      <p:ext uri="{BB962C8B-B14F-4D97-AF65-F5344CB8AC3E}">
        <p14:creationId xmlns:p14="http://schemas.microsoft.com/office/powerpoint/2010/main" val="333955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3642" y="0"/>
            <a:ext cx="3286082" cy="2869524"/>
          </a:xfrm>
          <a:prstGeom prst="rect">
            <a:avLst/>
          </a:prstGeom>
        </p:spPr>
      </p:pic>
      <p:sp>
        <p:nvSpPr>
          <p:cNvPr id="2" name="Title 1"/>
          <p:cNvSpPr>
            <a:spLocks noGrp="1"/>
          </p:cNvSpPr>
          <p:nvPr>
            <p:ph type="ctrTitle"/>
          </p:nvPr>
        </p:nvSpPr>
        <p:spPr/>
        <p:txBody>
          <a:bodyPr/>
          <a:lstStyle/>
          <a:p>
            <a:r>
              <a:rPr lang="en-US" dirty="0" smtClean="0"/>
              <a:t>Great Circles Problem</a:t>
            </a:r>
            <a:endParaRPr lang="en-US" dirty="0"/>
          </a:p>
        </p:txBody>
      </p:sp>
      <p:sp>
        <p:nvSpPr>
          <p:cNvPr id="3" name="Subtitle 2"/>
          <p:cNvSpPr>
            <a:spLocks noGrp="1"/>
          </p:cNvSpPr>
          <p:nvPr>
            <p:ph type="subTitle" idx="1"/>
          </p:nvPr>
        </p:nvSpPr>
        <p:spPr/>
        <p:txBody>
          <a:bodyPr/>
          <a:lstStyle/>
          <a:p>
            <a:r>
              <a:rPr lang="en-US" dirty="0" smtClean="0"/>
              <a:t>Kha Man</a:t>
            </a:r>
          </a:p>
          <a:p>
            <a:r>
              <a:rPr lang="en-US" smtClean="0"/>
              <a:t>04/07/2015</a:t>
            </a:r>
            <a:endParaRPr lang="en-US" dirty="0"/>
          </a:p>
        </p:txBody>
      </p:sp>
      <p:sp>
        <p:nvSpPr>
          <p:cNvPr id="5" name="Slide Number Placeholder 4"/>
          <p:cNvSpPr>
            <a:spLocks noGrp="1"/>
          </p:cNvSpPr>
          <p:nvPr>
            <p:ph type="sldNum" sz="quarter" idx="12"/>
          </p:nvPr>
        </p:nvSpPr>
        <p:spPr/>
        <p:txBody>
          <a:bodyPr/>
          <a:lstStyle/>
          <a:p>
            <a:fld id="{75F2FE2B-DFFE-455A-8625-9AA2DF40A2E8}" type="slidenum">
              <a:rPr lang="en-US" smtClean="0"/>
              <a:t>1</a:t>
            </a:fld>
            <a:endParaRPr lang="en-US"/>
          </a:p>
        </p:txBody>
      </p:sp>
    </p:spTree>
    <p:extLst>
      <p:ext uri="{BB962C8B-B14F-4D97-AF65-F5344CB8AC3E}">
        <p14:creationId xmlns:p14="http://schemas.microsoft.com/office/powerpoint/2010/main" val="1698745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Lemma </a:t>
                </a:r>
                <a:r>
                  <a:rPr lang="en-US" dirty="0" smtClean="0"/>
                  <a:t>2.2 </a:t>
                </a:r>
                <a:r>
                  <a:rPr lang="en-US" dirty="0"/>
                  <a:t>– Proof </a:t>
                </a:r>
                <a:r>
                  <a:rPr lang="en-US" dirty="0" smtClean="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sub>
                    </m:sSub>
                  </m:oMath>
                </a14:m>
                <a:r>
                  <a:rPr lang="en-US" dirty="0"/>
                  <a:t> is unique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2377"/>
                </a:stretch>
              </a:blipFill>
            </p:spPr>
            <p:txBody>
              <a:bodyPr/>
              <a:lstStyle/>
              <a:p>
                <a:r>
                  <a:rPr lang="en-US">
                    <a:noFill/>
                  </a:rPr>
                  <a:t> </a:t>
                </a:r>
              </a:p>
            </p:txBody>
          </p:sp>
        </mc:Fallback>
      </mc:AlternateContent>
      <p:sp>
        <p:nvSpPr>
          <p:cNvPr id="6" name="Content Placeholder 2"/>
          <p:cNvSpPr txBox="1">
            <a:spLocks/>
          </p:cNvSpPr>
          <p:nvPr/>
        </p:nvSpPr>
        <p:spPr>
          <a:xfrm>
            <a:off x="838200" y="1588558"/>
            <a:ext cx="106598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3 great circles has 1 non-isomorphic graph and it’s special (We can verify it easily by hand)</a:t>
            </a:r>
          </a:p>
          <a:p>
            <a:pPr lvl="2"/>
            <a:endParaRPr lang="en-US" sz="1600" dirty="0" smtClean="0"/>
          </a:p>
          <a:p>
            <a:pPr lvl="2"/>
            <a:endParaRPr lang="en-US" sz="1600" dirty="0" smtClean="0"/>
          </a:p>
        </p:txBody>
      </p:sp>
      <p:sp>
        <p:nvSpPr>
          <p:cNvPr id="7" name="Slide Number Placeholder 6"/>
          <p:cNvSpPr>
            <a:spLocks noGrp="1"/>
          </p:cNvSpPr>
          <p:nvPr>
            <p:ph type="sldNum" sz="quarter" idx="12"/>
          </p:nvPr>
        </p:nvSpPr>
        <p:spPr/>
        <p:txBody>
          <a:bodyPr/>
          <a:lstStyle/>
          <a:p>
            <a:fld id="{75F2FE2B-DFFE-455A-8625-9AA2DF40A2E8}" type="slidenum">
              <a:rPr lang="en-US" smtClean="0"/>
              <a:t>10</a:t>
            </a:fld>
            <a:endParaRPr lang="en-US"/>
          </a:p>
        </p:txBody>
      </p:sp>
      <p:grpSp>
        <p:nvGrpSpPr>
          <p:cNvPr id="16" name="Group 15"/>
          <p:cNvGrpSpPr/>
          <p:nvPr/>
        </p:nvGrpSpPr>
        <p:grpSpPr>
          <a:xfrm>
            <a:off x="6441566" y="2198451"/>
            <a:ext cx="4900990" cy="4455038"/>
            <a:chOff x="7447495" y="1632888"/>
            <a:chExt cx="3117082" cy="2833452"/>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7495" y="1632888"/>
              <a:ext cx="3117082" cy="2743952"/>
            </a:xfrm>
            <a:prstGeom prst="rect">
              <a:avLst/>
            </a:prstGeom>
          </p:spPr>
        </p:pic>
        <p:sp>
          <p:nvSpPr>
            <p:cNvPr id="8" name="TextBox 7"/>
            <p:cNvSpPr txBox="1"/>
            <p:nvPr/>
          </p:nvSpPr>
          <p:spPr>
            <a:xfrm>
              <a:off x="8506342" y="4231441"/>
              <a:ext cx="999388" cy="234899"/>
            </a:xfrm>
            <a:prstGeom prst="rect">
              <a:avLst/>
            </a:prstGeom>
            <a:noFill/>
          </p:spPr>
          <p:txBody>
            <a:bodyPr wrap="square" rtlCol="0">
              <a:spAutoFit/>
            </a:bodyPr>
            <a:lstStyle/>
            <a:p>
              <a:r>
                <a:rPr lang="en-US" dirty="0" smtClean="0"/>
                <a:t>3 great circles</a:t>
              </a:r>
              <a:endParaRPr lang="en-US" dirty="0"/>
            </a:p>
          </p:txBody>
        </p:sp>
      </p:gr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955" y="2409268"/>
            <a:ext cx="4252802" cy="4181667"/>
          </a:xfrm>
          <a:prstGeom prst="rect">
            <a:avLst/>
          </a:prstGeom>
        </p:spPr>
      </p:pic>
      <p:sp>
        <p:nvSpPr>
          <p:cNvPr id="20" name="Right Arrow 19"/>
          <p:cNvSpPr/>
          <p:nvPr/>
        </p:nvSpPr>
        <p:spPr>
          <a:xfrm>
            <a:off x="5723105" y="4447022"/>
            <a:ext cx="680936" cy="477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655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6160" y="2063499"/>
            <a:ext cx="4803349" cy="4794501"/>
          </a:xfrm>
          <a:prstGeom prst="rect">
            <a:avLst/>
          </a:prstGeom>
        </p:spPr>
      </p:pic>
      <p:sp>
        <p:nvSpPr>
          <p:cNvPr id="2" name="Title 1"/>
          <p:cNvSpPr>
            <a:spLocks noGrp="1"/>
          </p:cNvSpPr>
          <p:nvPr>
            <p:ph type="title"/>
          </p:nvPr>
        </p:nvSpPr>
        <p:spPr/>
        <p:txBody>
          <a:bodyPr/>
          <a:lstStyle/>
          <a:p>
            <a:r>
              <a:rPr lang="en-US" dirty="0"/>
              <a:t>Lemma 2.2 – Proof</a:t>
            </a:r>
          </a:p>
        </p:txBody>
      </p:sp>
      <p:sp>
        <p:nvSpPr>
          <p:cNvPr id="3" name="Content Placeholder 2"/>
          <p:cNvSpPr>
            <a:spLocks noGrp="1"/>
          </p:cNvSpPr>
          <p:nvPr>
            <p:ph idx="1"/>
          </p:nvPr>
        </p:nvSpPr>
        <p:spPr>
          <a:xfrm>
            <a:off x="838200" y="4378899"/>
            <a:ext cx="7294123" cy="1798063"/>
          </a:xfrm>
        </p:spPr>
        <p:txBody>
          <a:bodyPr>
            <a:normAutofit fontScale="92500" lnSpcReduction="10000"/>
          </a:bodyPr>
          <a:lstStyle/>
          <a:p>
            <a:pPr marL="0" indent="0">
              <a:buNone/>
            </a:pPr>
            <a:r>
              <a:rPr lang="en-US" sz="2000" dirty="0" smtClean="0"/>
              <a:t>There are 3 cases happen when the 4</a:t>
            </a:r>
            <a:r>
              <a:rPr lang="en-US" sz="2000" baseline="30000" dirty="0" smtClean="0"/>
              <a:t>th</a:t>
            </a:r>
            <a:r>
              <a:rPr lang="en-US" sz="2000" dirty="0" smtClean="0"/>
              <a:t> great circle is added:</a:t>
            </a:r>
          </a:p>
          <a:p>
            <a:pPr lvl="1"/>
            <a:r>
              <a:rPr lang="en-US" sz="1800" dirty="0" smtClean="0"/>
              <a:t>It cuts arc(1,5), arc(1,3), arc(2,6), arc(2,4), arc(3,6) and arc(4,5)</a:t>
            </a:r>
          </a:p>
          <a:p>
            <a:pPr lvl="1"/>
            <a:r>
              <a:rPr lang="en-US" sz="1800" dirty="0" smtClean="0"/>
              <a:t>It cuts arc(1,3), arc(3,5), arc(2,4), arc(4,6), arc(1,6) and arc(2,5)</a:t>
            </a:r>
          </a:p>
          <a:p>
            <a:pPr lvl="1"/>
            <a:r>
              <a:rPr lang="en-US" sz="1800" dirty="0" smtClean="0"/>
              <a:t>It cuts arc(1,5), arc(3,5), arc(2,6), arc(4,6), arc(2,6) and arc(1,5)</a:t>
            </a:r>
          </a:p>
          <a:p>
            <a:pPr marL="0" indent="0">
              <a:buNone/>
            </a:pPr>
            <a:r>
              <a:rPr lang="en-US" sz="2200" dirty="0" smtClean="0"/>
              <a:t>The outcome of 3 cases is the same as the figure on the right. This graph is special and unique</a:t>
            </a:r>
          </a:p>
        </p:txBody>
      </p:sp>
      <p:sp>
        <p:nvSpPr>
          <p:cNvPr id="4" name="Slide Number Placeholder 3"/>
          <p:cNvSpPr>
            <a:spLocks noGrp="1"/>
          </p:cNvSpPr>
          <p:nvPr>
            <p:ph type="sldNum" sz="quarter" idx="12"/>
          </p:nvPr>
        </p:nvSpPr>
        <p:spPr/>
        <p:txBody>
          <a:bodyPr/>
          <a:lstStyle/>
          <a:p>
            <a:fld id="{75F2FE2B-DFFE-455A-8625-9AA2DF40A2E8}" type="slidenum">
              <a:rPr lang="en-US" smtClean="0"/>
              <a:t>11</a:t>
            </a:fld>
            <a:endParaRPr lang="en-US"/>
          </a:p>
        </p:txBody>
      </p:sp>
      <p:grpSp>
        <p:nvGrpSpPr>
          <p:cNvPr id="8" name="Group 7"/>
          <p:cNvGrpSpPr/>
          <p:nvPr/>
        </p:nvGrpSpPr>
        <p:grpSpPr>
          <a:xfrm>
            <a:off x="2658300" y="1570759"/>
            <a:ext cx="5368593" cy="2418339"/>
            <a:chOff x="838200" y="1825625"/>
            <a:chExt cx="5368593" cy="2418339"/>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25625"/>
              <a:ext cx="2459477" cy="2418339"/>
            </a:xfrm>
            <a:prstGeom prst="rect">
              <a:avLst/>
            </a:prstGeom>
          </p:spPr>
        </p:pic>
        <p:sp>
          <p:nvSpPr>
            <p:cNvPr id="6" name="TextBox 5"/>
            <p:cNvSpPr txBox="1"/>
            <p:nvPr/>
          </p:nvSpPr>
          <p:spPr>
            <a:xfrm>
              <a:off x="3550596" y="2834739"/>
              <a:ext cx="2656197" cy="400110"/>
            </a:xfrm>
            <a:prstGeom prst="rect">
              <a:avLst/>
            </a:prstGeom>
            <a:noFill/>
          </p:spPr>
          <p:txBody>
            <a:bodyPr wrap="square" rtlCol="0">
              <a:spAutoFit/>
            </a:bodyPr>
            <a:lstStyle/>
            <a:p>
              <a:r>
                <a:rPr lang="en-US" sz="2000" dirty="0" smtClean="0"/>
                <a:t>+ 1 great circle    = ???</a:t>
              </a:r>
              <a:endParaRPr lang="en-US" sz="2000" dirty="0"/>
            </a:p>
          </p:txBody>
        </p:sp>
      </p:grpSp>
    </p:spTree>
    <p:extLst>
      <p:ext uri="{BB962C8B-B14F-4D97-AF65-F5344CB8AC3E}">
        <p14:creationId xmlns:p14="http://schemas.microsoft.com/office/powerpoint/2010/main" val="1456216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534" y="963253"/>
            <a:ext cx="5660814" cy="5681663"/>
          </a:xfrm>
          <a:prstGeom prst="rect">
            <a:avLst/>
          </a:prstGeom>
        </p:spPr>
      </p:pic>
      <p:sp>
        <p:nvSpPr>
          <p:cNvPr id="2" name="Title 1"/>
          <p:cNvSpPr>
            <a:spLocks noGrp="1"/>
          </p:cNvSpPr>
          <p:nvPr>
            <p:ph type="title"/>
          </p:nvPr>
        </p:nvSpPr>
        <p:spPr/>
        <p:txBody>
          <a:bodyPr/>
          <a:lstStyle/>
          <a:p>
            <a:r>
              <a:rPr lang="en-US" dirty="0"/>
              <a:t>Lemma 2.2 – Proof</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8200" y="1825625"/>
                <a:ext cx="58978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So, we have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a:rPr lang="en-US" sz="2400" b="0" i="0" smtClean="0">
                            <a:latin typeface="Cambria Math" panose="02040503050406030204" pitchFamily="18" charset="0"/>
                            <a:ea typeface="Cambria Math" panose="02040503050406030204" pitchFamily="18" charset="0"/>
                          </a:rPr>
                          <m:t>3</m:t>
                        </m:r>
                      </m:sub>
                    </m:sSub>
                  </m:oMath>
                </a14:m>
                <a:r>
                  <a:rPr lang="en-US" sz="2400" dirty="0" smtClean="0"/>
                  <a:t> and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a:rPr lang="en-US" sz="2400" b="0" i="0" smtClean="0">
                            <a:latin typeface="Cambria Math" panose="02040503050406030204" pitchFamily="18" charset="0"/>
                            <a:ea typeface="Cambria Math" panose="02040503050406030204" pitchFamily="18" charset="0"/>
                          </a:rPr>
                          <m:t>4</m:t>
                        </m:r>
                      </m:sub>
                    </m:sSub>
                  </m:oMath>
                </a14:m>
                <a:r>
                  <a:rPr lang="en-US" sz="2400" dirty="0" smtClean="0"/>
                  <a:t> are unique</a:t>
                </a:r>
              </a:p>
              <a:p>
                <a:pPr marL="0" indent="0">
                  <a:buNone/>
                </a:pPr>
                <a:r>
                  <a:rPr lang="en-US" sz="2400" dirty="0" smtClean="0"/>
                  <a:t>By induction hypothesis, suppose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m:rPr>
                            <m:sty m:val="p"/>
                          </m:rPr>
                          <a:rPr lang="en-US" sz="2400">
                            <a:latin typeface="Cambria Math" panose="02040503050406030204" pitchFamily="18" charset="0"/>
                            <a:ea typeface="Cambria Math" panose="02040503050406030204" pitchFamily="18" charset="0"/>
                          </a:rPr>
                          <m:t>k</m:t>
                        </m:r>
                      </m:sub>
                    </m:sSub>
                  </m:oMath>
                </a14:m>
                <a:r>
                  <a:rPr lang="en-US" sz="2400" dirty="0" smtClean="0"/>
                  <a:t> has a 1 form that contains:</a:t>
                </a:r>
              </a:p>
              <a:p>
                <a:r>
                  <a:rPr lang="en-US" sz="2400" dirty="0" smtClean="0"/>
                  <a:t>k triangles that separate the graph and unbounded face </a:t>
                </a:r>
              </a:p>
              <a:p>
                <a:r>
                  <a:rPr lang="en-US" sz="2400" dirty="0" smtClean="0"/>
                  <a:t>Another k triangles are made by the reflection and 1 polygon has k segments. </a:t>
                </a:r>
                <a:endParaRPr lang="en-US" sz="2400" dirty="0" smtClean="0">
                  <a:solidFill>
                    <a:srgbClr val="FF0000"/>
                  </a:solidFill>
                </a:endParaRPr>
              </a:p>
              <a:p>
                <a:r>
                  <a:rPr lang="en-US" sz="2400" dirty="0" smtClean="0"/>
                  <a:t>The other polygons are quadrilaterals</a:t>
                </a:r>
              </a:p>
              <a:p>
                <a:pPr marL="0" indent="0">
                  <a:buNone/>
                </a:pPr>
                <a:r>
                  <a:rPr lang="en-US" sz="2400" dirty="0" smtClean="0"/>
                  <a:t/>
                </a:r>
                <a:br>
                  <a:rPr lang="en-US" sz="2400" dirty="0" smtClean="0"/>
                </a:br>
                <a:endParaRPr lang="en-US" sz="2400" dirty="0" smtClean="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825625"/>
                <a:ext cx="5897880" cy="4351338"/>
              </a:xfrm>
              <a:prstGeom prst="rect">
                <a:avLst/>
              </a:prstGeom>
              <a:blipFill rotWithShape="0">
                <a:blip r:embed="rId4"/>
                <a:stretch>
                  <a:fillRect l="-1655" t="-196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75F2FE2B-DFFE-455A-8625-9AA2DF40A2E8}" type="slidenum">
              <a:rPr lang="en-US" smtClean="0"/>
              <a:t>12</a:t>
            </a:fld>
            <a:endParaRPr lang="en-US"/>
          </a:p>
        </p:txBody>
      </p:sp>
    </p:spTree>
    <p:extLst>
      <p:ext uri="{BB962C8B-B14F-4D97-AF65-F5344CB8AC3E}">
        <p14:creationId xmlns:p14="http://schemas.microsoft.com/office/powerpoint/2010/main" val="3928480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8199" y="1825625"/>
                <a:ext cx="457200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smtClean="0"/>
                  <a:t>Is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m:rPr>
                            <m:sty m:val="p"/>
                          </m:rPr>
                          <a:rPr lang="en-US" sz="2400">
                            <a:latin typeface="Cambria Math" panose="02040503050406030204" pitchFamily="18" charset="0"/>
                            <a:ea typeface="Cambria Math" panose="02040503050406030204" pitchFamily="18" charset="0"/>
                          </a:rPr>
                          <m:t>k</m:t>
                        </m:r>
                      </m:sub>
                    </m:sSub>
                  </m:oMath>
                </a14:m>
                <a:r>
                  <a:rPr lang="en-US" sz="2400" dirty="0" smtClean="0"/>
                  <a:t> unique or still have other arrangements for triangles and quadrilaterals?</a:t>
                </a:r>
              </a:p>
              <a:p>
                <a:pPr marL="0" indent="0" algn="just">
                  <a:buNone/>
                </a:pPr>
                <a:r>
                  <a:rPr lang="en-US" sz="2400" dirty="0" smtClean="0">
                    <a:solidFill>
                      <a:srgbClr val="FF0000"/>
                    </a:solidFill>
                  </a:rPr>
                  <a:t>Answer</a:t>
                </a:r>
                <a:r>
                  <a:rPr lang="en-US" sz="2400" dirty="0" smtClean="0"/>
                  <a:t>: By lemma 2.1, only special graphs make special graphs. So if there are many non-isomorphic special graphs of </a:t>
                </a:r>
                <a:r>
                  <a:rPr lang="en-US" sz="2400" b="1" dirty="0" smtClean="0"/>
                  <a:t>m</a:t>
                </a:r>
                <a:r>
                  <a:rPr lang="en-US" sz="2400" dirty="0" smtClean="0"/>
                  <a:t> great circles, this suggested special graph can also guarantee it.</a:t>
                </a:r>
                <a:endParaRPr lang="en-US" sz="2400" dirty="0"/>
              </a:p>
              <a:p>
                <a:pPr marL="0" indent="0" algn="just">
                  <a:buNone/>
                </a:pPr>
                <a:endParaRPr lang="en-US" sz="2400" dirty="0"/>
              </a:p>
              <a:p>
                <a:pPr marL="0" indent="0" algn="just">
                  <a:buNone/>
                </a:pPr>
                <a:endParaRPr lang="en-US" sz="2400" dirty="0" smtClean="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199" y="1825625"/>
                <a:ext cx="4572001" cy="4351338"/>
              </a:xfrm>
              <a:prstGeom prst="rect">
                <a:avLst/>
              </a:prstGeom>
              <a:blipFill rotWithShape="0">
                <a:blip r:embed="rId3"/>
                <a:stretch>
                  <a:fillRect l="-1997" t="-1961" r="-199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75F2FE2B-DFFE-455A-8625-9AA2DF40A2E8}" type="slidenum">
              <a:rPr lang="en-US" smtClean="0"/>
              <a:t>13</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534" y="963253"/>
            <a:ext cx="5660814" cy="5681663"/>
          </a:xfrm>
          <a:prstGeom prst="rect">
            <a:avLst/>
          </a:prstGeom>
        </p:spPr>
      </p:pic>
    </p:spTree>
    <p:extLst>
      <p:ext uri="{BB962C8B-B14F-4D97-AF65-F5344CB8AC3E}">
        <p14:creationId xmlns:p14="http://schemas.microsoft.com/office/powerpoint/2010/main" val="3733168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534" y="963253"/>
            <a:ext cx="5660814" cy="5681663"/>
          </a:xfrm>
          <a:prstGeom prst="rect">
            <a:avLst/>
          </a:prstGeom>
        </p:spPr>
      </p:pic>
      <p:sp>
        <p:nvSpPr>
          <p:cNvPr id="2" name="Title 1"/>
          <p:cNvSpPr>
            <a:spLocks noGrp="1"/>
          </p:cNvSpPr>
          <p:nvPr>
            <p:ph type="title"/>
          </p:nvPr>
        </p:nvSpPr>
        <p:spPr/>
        <p:txBody>
          <a:bodyPr/>
          <a:lstStyle/>
          <a:p>
            <a:r>
              <a:rPr lang="en-US" dirty="0"/>
              <a:t>Lemma 2.2 – Proof</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8200" y="1825625"/>
                <a:ext cx="60218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I define </a:t>
                </a:r>
                <a14:m>
                  <m:oMath xmlns:m="http://schemas.openxmlformats.org/officeDocument/2006/math">
                    <m:r>
                      <a:rPr lang="en-US" sz="2400" i="1" smtClean="0">
                        <a:latin typeface="Cambria Math" panose="02040503050406030204" pitchFamily="18" charset="0"/>
                        <a:ea typeface="Cambria Math" panose="02040503050406030204" pitchFamily="18" charset="0"/>
                      </a:rPr>
                      <m:t>ℭ</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oMath>
                </a14:m>
                <a:r>
                  <a:rPr lang="en-US" sz="2400" dirty="0" smtClean="0"/>
                  <a:t> is the set that will intersect C</a:t>
                </a:r>
                <a:r>
                  <a:rPr lang="en-US" sz="2400" baseline="-25000" dirty="0" smtClean="0"/>
                  <a:t>i</a:t>
                </a:r>
                <a:r>
                  <a:rPr lang="en-US" sz="2400" dirty="0" smtClean="0"/>
                  <a:t> at first. Apparently, </a:t>
                </a:r>
                <a14:m>
                  <m:oMath xmlns:m="http://schemas.openxmlformats.org/officeDocument/2006/math">
                    <m:r>
                      <a:rPr lang="en-US" sz="2400" i="1">
                        <a:latin typeface="Cambria Math" panose="02040503050406030204" pitchFamily="18" charset="0"/>
                        <a:ea typeface="Cambria Math" panose="02040503050406030204" pitchFamily="18" charset="0"/>
                      </a:rPr>
                      <m:t>ℭ</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oMath>
                </a14:m>
                <a:r>
                  <a:rPr lang="en-US" sz="2400" dirty="0" smtClean="0"/>
                  <a:t> contains 2 circles.</a:t>
                </a:r>
              </a:p>
              <a:p>
                <a:pPr marL="0" indent="0">
                  <a:buNone/>
                </a:pPr>
                <a:r>
                  <a:rPr lang="en-US" sz="2400" dirty="0" smtClean="0"/>
                  <a:t>Without loss of generality, assume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m:rPr>
                            <m:sty m:val="p"/>
                          </m:rPr>
                          <a:rPr lang="en-US" sz="2400">
                            <a:latin typeface="Cambria Math" panose="02040503050406030204" pitchFamily="18" charset="0"/>
                            <a:ea typeface="Cambria Math" panose="02040503050406030204" pitchFamily="18" charset="0"/>
                          </a:rPr>
                          <m:t>k</m:t>
                        </m:r>
                      </m:sub>
                    </m:sSub>
                  </m:oMath>
                </a14:m>
                <a:r>
                  <a:rPr lang="en-US" sz="2400" dirty="0" smtClean="0"/>
                  <a:t> has: </a:t>
                </a:r>
              </a:p>
              <a:p>
                <a14:m>
                  <m:oMath xmlns:m="http://schemas.openxmlformats.org/officeDocument/2006/math">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2</m:t>
                            </m:r>
                          </m:sub>
                        </m:sSub>
                      </m:e>
                    </m:d>
                  </m:oMath>
                </a14:m>
                <a:endParaRPr lang="en-US" sz="2400" b="0" dirty="0" smtClean="0">
                  <a:ea typeface="Cambria Math" panose="02040503050406030204" pitchFamily="18" charset="0"/>
                </a:endParaRPr>
              </a:p>
              <a:p>
                <a14:m>
                  <m:oMath xmlns:m="http://schemas.openxmlformats.org/officeDocument/2006/math">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2</m:t>
                            </m:r>
                          </m:sub>
                        </m:sSub>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3</m:t>
                            </m:r>
                          </m:sub>
                        </m:sSub>
                      </m:e>
                    </m:d>
                  </m:oMath>
                </a14:m>
                <a:endParaRPr lang="en-US" sz="2400" dirty="0">
                  <a:ea typeface="Cambria Math" panose="02040503050406030204" pitchFamily="18" charset="0"/>
                </a:endParaRPr>
              </a:p>
              <a:p>
                <a14:m>
                  <m:oMath xmlns:m="http://schemas.openxmlformats.org/officeDocument/2006/math">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3</m:t>
                            </m:r>
                          </m:sub>
                        </m:sSub>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4</m:t>
                            </m:r>
                          </m:sub>
                        </m:sSub>
                      </m:e>
                    </m:d>
                  </m:oMath>
                </a14:m>
                <a:endParaRPr lang="en-US" sz="2400" dirty="0" smtClean="0">
                  <a:ea typeface="Cambria Math" panose="02040503050406030204" pitchFamily="18" charset="0"/>
                </a:endParaRPr>
              </a:p>
              <a:p>
                <a:pPr marL="0" indent="0">
                  <a:buNone/>
                </a:pPr>
                <a:r>
                  <a:rPr lang="en-US" sz="2400" dirty="0" smtClean="0">
                    <a:ea typeface="Cambria Math" panose="02040503050406030204" pitchFamily="18" charset="0"/>
                  </a:rPr>
                  <a:t>…………………</a:t>
                </a:r>
                <a:endParaRPr lang="en-US" sz="2400" dirty="0">
                  <a:ea typeface="Cambria Math" panose="02040503050406030204" pitchFamily="18" charset="0"/>
                </a:endParaRPr>
              </a:p>
              <a:p>
                <a14:m>
                  <m:oMath xmlns:m="http://schemas.openxmlformats.org/officeDocument/2006/math">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𝑘</m:t>
                            </m:r>
                          </m:sub>
                        </m:sSub>
                      </m:e>
                    </m:d>
                  </m:oMath>
                </a14:m>
                <a:endParaRPr lang="en-US" sz="2400" dirty="0">
                  <a:ea typeface="Cambria Math" panose="02040503050406030204" pitchFamily="18" charset="0"/>
                </a:endParaRPr>
              </a:p>
              <a:p>
                <a14:m>
                  <m:oMath xmlns:m="http://schemas.openxmlformats.org/officeDocument/2006/math">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𝑘</m:t>
                            </m:r>
                          </m:sub>
                        </m:sSub>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1</m:t>
                            </m:r>
                          </m:sub>
                        </m:sSub>
                      </m:e>
                    </m:d>
                  </m:oMath>
                </a14:m>
                <a:endParaRPr lang="en-US" sz="2400" dirty="0">
                  <a:ea typeface="Cambria Math" panose="02040503050406030204" pitchFamily="18" charset="0"/>
                </a:endParaRPr>
              </a:p>
              <a:p>
                <a:endParaRPr lang="en-US" sz="2400" b="0" dirty="0" smtClean="0">
                  <a:ea typeface="Cambria Math" panose="02040503050406030204" pitchFamily="18" charset="0"/>
                </a:endParaRPr>
              </a:p>
              <a:p>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825625"/>
                <a:ext cx="6021820" cy="4351338"/>
              </a:xfrm>
              <a:prstGeom prst="rect">
                <a:avLst/>
              </a:prstGeom>
              <a:blipFill rotWithShape="0">
                <a:blip r:embed="rId4"/>
                <a:stretch>
                  <a:fillRect l="-1621" t="-1961" r="-50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75F2FE2B-DFFE-455A-8625-9AA2DF40A2E8}" type="slidenum">
              <a:rPr lang="en-US" smtClean="0"/>
              <a:t>14</a:t>
            </a:fld>
            <a:endParaRPr lang="en-US"/>
          </a:p>
        </p:txBody>
      </p:sp>
    </p:spTree>
    <p:extLst>
      <p:ext uri="{BB962C8B-B14F-4D97-AF65-F5344CB8AC3E}">
        <p14:creationId xmlns:p14="http://schemas.microsoft.com/office/powerpoint/2010/main" val="3635965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8200" y="1690688"/>
                <a:ext cx="5740400" cy="4270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Now we try to add (k+1)</a:t>
                </a:r>
                <a:r>
                  <a:rPr lang="en-US" sz="2400" baseline="30000" dirty="0" err="1"/>
                  <a:t>th</a:t>
                </a:r>
                <a:r>
                  <a:rPr lang="en-US" sz="2400" baseline="30000" dirty="0"/>
                  <a:t> </a:t>
                </a:r>
                <a:r>
                  <a:rPr lang="en-US" sz="2400" dirty="0"/>
                  <a:t>circle to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m:rPr>
                            <m:sty m:val="p"/>
                          </m:rPr>
                          <a:rPr lang="en-US" sz="2400">
                            <a:latin typeface="Cambria Math" panose="02040503050406030204" pitchFamily="18" charset="0"/>
                            <a:ea typeface="Cambria Math" panose="02040503050406030204" pitchFamily="18" charset="0"/>
                          </a:rPr>
                          <m:t>k</m:t>
                        </m:r>
                      </m:sub>
                    </m:sSub>
                  </m:oMath>
                </a14:m>
                <a:r>
                  <a:rPr lang="en-US" sz="2400" dirty="0"/>
                  <a:t>. There are 2 cases happen</a:t>
                </a:r>
                <a:r>
                  <a:rPr lang="en-US" sz="2400" dirty="0" smtClean="0"/>
                  <a:t>:</a:t>
                </a:r>
              </a:p>
              <a:p>
                <a:pPr marL="0" indent="0">
                  <a:buNone/>
                </a:pPr>
                <a:endParaRPr lang="en-US" sz="2400" dirty="0" smtClean="0"/>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dirty="0" smtClean="0"/>
              </a:p>
              <a:p>
                <a:pPr marL="0" indent="0">
                  <a:buNone/>
                </a:pPr>
                <a:endParaRPr lang="en-US" sz="2400" dirty="0"/>
              </a:p>
              <a:p>
                <a:pPr marL="0" indent="0">
                  <a:buNone/>
                </a:pPr>
                <a:r>
                  <a:rPr lang="en-US" sz="2400" dirty="0" smtClean="0">
                    <a:solidFill>
                      <a:srgbClr val="FF0000"/>
                    </a:solidFill>
                  </a:rPr>
                  <a:t>Goal: S</a:t>
                </a:r>
                <a:r>
                  <a:rPr lang="en-US" sz="2400" baseline="-25000" dirty="0" smtClean="0">
                    <a:solidFill>
                      <a:srgbClr val="FF0000"/>
                    </a:solidFill>
                  </a:rPr>
                  <a:t>k+1</a:t>
                </a:r>
                <a:r>
                  <a:rPr lang="en-US" sz="2400" dirty="0" smtClean="0">
                    <a:solidFill>
                      <a:srgbClr val="FF0000"/>
                    </a:solidFill>
                  </a:rPr>
                  <a:t> is the extended version of </a:t>
                </a:r>
                <a:r>
                  <a:rPr lang="en-US" sz="2400" dirty="0" err="1" smtClean="0">
                    <a:solidFill>
                      <a:srgbClr val="FF0000"/>
                    </a:solidFill>
                  </a:rPr>
                  <a:t>S</a:t>
                </a:r>
                <a:r>
                  <a:rPr lang="en-US" sz="2400" baseline="-25000" dirty="0" err="1" smtClean="0">
                    <a:solidFill>
                      <a:srgbClr val="FF0000"/>
                    </a:solidFill>
                  </a:rPr>
                  <a:t>k</a:t>
                </a:r>
                <a:r>
                  <a:rPr lang="en-US" sz="2400" dirty="0" smtClean="0">
                    <a:solidFill>
                      <a:srgbClr val="FF0000"/>
                    </a:solidFill>
                  </a:rPr>
                  <a:t> and hopefully there is no other type of graph for S</a:t>
                </a:r>
                <a:r>
                  <a:rPr lang="en-US" sz="2400" baseline="-25000" dirty="0" smtClean="0">
                    <a:solidFill>
                      <a:srgbClr val="FF0000"/>
                    </a:solidFill>
                  </a:rPr>
                  <a:t>k+1</a:t>
                </a:r>
                <a:endParaRPr lang="en-US" sz="2400" dirty="0" smtClean="0">
                  <a:solidFill>
                    <a:srgbClr val="FF0000"/>
                  </a:solidFill>
                </a:endParaRPr>
              </a:p>
              <a:p>
                <a:pPr marL="0" indent="0">
                  <a:buNone/>
                </a:pPr>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690688"/>
                <a:ext cx="5740400" cy="4270342"/>
              </a:xfrm>
              <a:prstGeom prst="rect">
                <a:avLst/>
              </a:prstGeom>
              <a:blipFill rotWithShape="0">
                <a:blip r:embed="rId4"/>
                <a:stretch>
                  <a:fillRect l="-1700" t="-1997" r="-744" b="-1098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75F2FE2B-DFFE-455A-8625-9AA2DF40A2E8}" type="slidenum">
              <a:rPr lang="en-US" smtClean="0"/>
              <a:t>15</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838200" y="2671697"/>
                <a:ext cx="5289135"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buFont typeface="+mj-lt"/>
                  <a:buAutoNum type="arabicPeriod"/>
                </a:pPr>
                <a14:m>
                  <m:oMath xmlns:m="http://schemas.openxmlformats.org/officeDocument/2006/math">
                    <m:r>
                      <a:rPr lang="en-US" sz="2400" smtClean="0">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m:rPr>
                                <m:sty m:val="p"/>
                              </m:rPr>
                              <a:rPr lang="en-US" sz="2400">
                                <a:latin typeface="Cambria Math" panose="02040503050406030204" pitchFamily="18" charset="0"/>
                                <a:ea typeface="Cambria Math" panose="02040503050406030204" pitchFamily="18" charset="0"/>
                              </a:rPr>
                              <m:t>k</m:t>
                            </m:r>
                            <m:r>
                              <a:rPr lang="en-US" sz="2400">
                                <a:latin typeface="Cambria Math" panose="02040503050406030204" pitchFamily="18" charset="0"/>
                                <a:ea typeface="Cambria Math" panose="02040503050406030204" pitchFamily="18" charset="0"/>
                              </a:rPr>
                              <m:t>+1</m:t>
                            </m:r>
                          </m:sub>
                        </m:sSub>
                      </m:e>
                    </m:d>
                    <m:r>
                      <a:rPr lang="en-US" sz="2400">
                        <a:latin typeface="Cambria Math" panose="02040503050406030204" pitchFamily="18" charset="0"/>
                        <a:ea typeface="Cambria Math" panose="02040503050406030204" pitchFamily="18" charset="0"/>
                      </a:rPr>
                      <m:t>={</m:t>
                    </m:r>
                  </m:oMath>
                </a14:m>
                <a:r>
                  <a:rPr lang="en-US" sz="2400" dirty="0"/>
                  <a:t>C</a:t>
                </a:r>
                <a:r>
                  <a:rPr lang="en-US" sz="2400" baseline="-25000" dirty="0"/>
                  <a:t>1</a:t>
                </a:r>
                <a:r>
                  <a:rPr lang="en-US" sz="2400" dirty="0"/>
                  <a:t> , C</a:t>
                </a:r>
                <a:r>
                  <a:rPr lang="en-US" sz="2400" baseline="-25000" dirty="0"/>
                  <a:t>2</a:t>
                </a:r>
                <a:r>
                  <a:rPr lang="en-US" sz="2400" dirty="0"/>
                  <a:t>} or </a:t>
                </a:r>
                <a14:m>
                  <m:oMath xmlns:m="http://schemas.openxmlformats.org/officeDocument/2006/math">
                    <m:r>
                      <a:rPr lang="en-US" sz="2400">
                        <a:latin typeface="Cambria Math" panose="02040503050406030204" pitchFamily="18" charset="0"/>
                        <a:ea typeface="Cambria Math" panose="02040503050406030204" pitchFamily="18" charset="0"/>
                      </a:rPr>
                      <m:t>{</m:t>
                    </m:r>
                  </m:oMath>
                </a14:m>
                <a:r>
                  <a:rPr lang="en-US" sz="2400" dirty="0"/>
                  <a:t>C</a:t>
                </a:r>
                <a:r>
                  <a:rPr lang="en-US" sz="2400" baseline="-25000" dirty="0"/>
                  <a:t>2</a:t>
                </a:r>
                <a:r>
                  <a:rPr lang="en-US" sz="2400" dirty="0"/>
                  <a:t> , C</a:t>
                </a:r>
                <a:r>
                  <a:rPr lang="en-US" sz="2400" baseline="-25000" dirty="0"/>
                  <a:t>3</a:t>
                </a:r>
                <a:r>
                  <a:rPr lang="en-US" sz="2400" dirty="0"/>
                  <a:t>} or … {C</a:t>
                </a:r>
                <a:r>
                  <a:rPr lang="en-US" sz="2400" baseline="-25000" dirty="0"/>
                  <a:t>i</a:t>
                </a:r>
                <a:r>
                  <a:rPr lang="en-US" sz="2400" dirty="0"/>
                  <a:t>, C</a:t>
                </a:r>
                <a:r>
                  <a:rPr lang="en-US" sz="2400" baseline="-25000" dirty="0"/>
                  <a:t>i+1</a:t>
                </a:r>
                <a:r>
                  <a:rPr lang="en-US" sz="2400" dirty="0"/>
                  <a:t>} or … {</a:t>
                </a:r>
                <a:r>
                  <a:rPr lang="en-US" sz="2400" dirty="0" err="1" smtClean="0"/>
                  <a:t>C</a:t>
                </a:r>
                <a:r>
                  <a:rPr lang="en-US" sz="2400" baseline="-25000" dirty="0" err="1" smtClean="0"/>
                  <a:t>k</a:t>
                </a:r>
                <a:r>
                  <a:rPr lang="en-US" sz="2400" dirty="0" smtClean="0"/>
                  <a:t>, </a:t>
                </a:r>
                <a:r>
                  <a:rPr lang="en-US" sz="2400" dirty="0"/>
                  <a:t>C</a:t>
                </a:r>
                <a:r>
                  <a:rPr lang="en-US" sz="2400" baseline="-25000" dirty="0"/>
                  <a:t>1</a:t>
                </a:r>
                <a:r>
                  <a:rPr lang="en-US" sz="2400" dirty="0"/>
                  <a:t>}</a:t>
                </a:r>
              </a:p>
              <a:p>
                <a:pPr marL="457200" indent="-457200">
                  <a:buFont typeface="+mj-lt"/>
                  <a:buAutoNum type="arabicPeriod"/>
                </a:pPr>
                <a14:m>
                  <m:oMath xmlns:m="http://schemas.openxmlformats.org/officeDocument/2006/math">
                    <m:r>
                      <a:rPr lang="en-US" sz="2400">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m:rPr>
                                <m:sty m:val="p"/>
                              </m:rPr>
                              <a:rPr lang="en-US" sz="2400">
                                <a:latin typeface="Cambria Math" panose="02040503050406030204" pitchFamily="18" charset="0"/>
                                <a:ea typeface="Cambria Math" panose="02040503050406030204" pitchFamily="18" charset="0"/>
                              </a:rPr>
                              <m:t>k</m:t>
                            </m:r>
                            <m:r>
                              <a:rPr lang="en-US" sz="2400">
                                <a:latin typeface="Cambria Math" panose="02040503050406030204" pitchFamily="18" charset="0"/>
                                <a:ea typeface="Cambria Math" panose="02040503050406030204" pitchFamily="18" charset="0"/>
                              </a:rPr>
                              <m:t>+1</m:t>
                            </m:r>
                          </m:sub>
                        </m:sSub>
                      </m:e>
                    </m:d>
                    <m:r>
                      <a:rPr lang="en-US" sz="240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a:latin typeface="Cambria Math" panose="02040503050406030204" pitchFamily="18" charset="0"/>
                        <a:ea typeface="Cambria Math" panose="02040503050406030204" pitchFamily="18" charset="0"/>
                      </a:rPr>
                      <m:t>{</m:t>
                    </m:r>
                  </m:oMath>
                </a14:m>
                <a:r>
                  <a:rPr lang="en-US" sz="2400" dirty="0"/>
                  <a:t>C</a:t>
                </a:r>
                <a:r>
                  <a:rPr lang="en-US" sz="2400" baseline="-25000" dirty="0"/>
                  <a:t>1</a:t>
                </a:r>
                <a:r>
                  <a:rPr lang="en-US" sz="2400" dirty="0"/>
                  <a:t> , C</a:t>
                </a:r>
                <a:r>
                  <a:rPr lang="en-US" sz="2400" baseline="-25000" dirty="0"/>
                  <a:t>2</a:t>
                </a:r>
                <a:r>
                  <a:rPr lang="en-US" sz="2400" dirty="0"/>
                  <a:t>} </a:t>
                </a:r>
                <a:r>
                  <a:rPr lang="en-US" sz="2400" dirty="0" smtClean="0"/>
                  <a:t>and </a:t>
                </a:r>
                <a14:m>
                  <m:oMath xmlns:m="http://schemas.openxmlformats.org/officeDocument/2006/math">
                    <m:r>
                      <a:rPr lang="en-US" sz="2400">
                        <a:latin typeface="Cambria Math" panose="02040503050406030204" pitchFamily="18" charset="0"/>
                        <a:ea typeface="Cambria Math" panose="02040503050406030204" pitchFamily="18" charset="0"/>
                      </a:rPr>
                      <m:t>{</m:t>
                    </m:r>
                  </m:oMath>
                </a14:m>
                <a:r>
                  <a:rPr lang="en-US" sz="2400" dirty="0"/>
                  <a:t>C</a:t>
                </a:r>
                <a:r>
                  <a:rPr lang="en-US" sz="2400" baseline="-25000" dirty="0"/>
                  <a:t>2</a:t>
                </a:r>
                <a:r>
                  <a:rPr lang="en-US" sz="2400" dirty="0"/>
                  <a:t> , C</a:t>
                </a:r>
                <a:r>
                  <a:rPr lang="en-US" sz="2400" baseline="-25000" dirty="0"/>
                  <a:t>3</a:t>
                </a:r>
                <a:r>
                  <a:rPr lang="en-US" sz="2400" dirty="0"/>
                  <a:t>} </a:t>
                </a:r>
                <a:r>
                  <a:rPr lang="en-US" sz="2400" dirty="0" smtClean="0"/>
                  <a:t>and … </a:t>
                </a:r>
                <a:r>
                  <a:rPr lang="en-US" sz="2400" dirty="0"/>
                  <a:t>{C</a:t>
                </a:r>
                <a:r>
                  <a:rPr lang="en-US" sz="2400" baseline="-25000" dirty="0"/>
                  <a:t>i</a:t>
                </a:r>
                <a:r>
                  <a:rPr lang="en-US" sz="2400" dirty="0"/>
                  <a:t>, C</a:t>
                </a:r>
                <a:r>
                  <a:rPr lang="en-US" sz="2400" baseline="-25000" dirty="0"/>
                  <a:t>i+1</a:t>
                </a:r>
                <a:r>
                  <a:rPr lang="en-US" sz="2400" dirty="0"/>
                  <a:t>} </a:t>
                </a:r>
                <a:r>
                  <a:rPr lang="en-US" sz="2400" dirty="0" smtClean="0"/>
                  <a:t>and </a:t>
                </a:r>
                <a:r>
                  <a:rPr lang="en-US" sz="2400" dirty="0"/>
                  <a:t>… {</a:t>
                </a:r>
                <a:r>
                  <a:rPr lang="en-US" sz="2400" dirty="0" err="1" smtClean="0"/>
                  <a:t>C</a:t>
                </a:r>
                <a:r>
                  <a:rPr lang="en-US" sz="2400" baseline="-25000" dirty="0" err="1"/>
                  <a:t>k</a:t>
                </a:r>
                <a:r>
                  <a:rPr lang="en-US" sz="2400" dirty="0" smtClean="0"/>
                  <a:t>, </a:t>
                </a:r>
                <a:r>
                  <a:rPr lang="en-US" sz="2400" dirty="0"/>
                  <a:t>C</a:t>
                </a:r>
                <a:r>
                  <a:rPr lang="en-US" sz="2400" baseline="-25000" dirty="0"/>
                  <a:t>1</a:t>
                </a:r>
                <a:r>
                  <a:rPr lang="en-US" sz="2400" dirty="0"/>
                  <a:t>}</a:t>
                </a:r>
              </a:p>
              <a:p>
                <a:r>
                  <a:rPr lang="en-US" sz="2400" dirty="0"/>
                  <a:t>       In other words, </a:t>
                </a:r>
                <a14:m>
                  <m:oMath xmlns:m="http://schemas.openxmlformats.org/officeDocument/2006/math">
                    <m:r>
                      <a:rPr lang="en-US" sz="2400">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m:rPr>
                                <m:sty m:val="p"/>
                              </m:rPr>
                              <a:rPr lang="en-US" sz="2400">
                                <a:latin typeface="Cambria Math" panose="02040503050406030204" pitchFamily="18" charset="0"/>
                                <a:ea typeface="Cambria Math" panose="02040503050406030204" pitchFamily="18" charset="0"/>
                              </a:rPr>
                              <m:t>k</m:t>
                            </m:r>
                            <m:r>
                              <a:rPr lang="en-US" sz="2400">
                                <a:latin typeface="Cambria Math" panose="02040503050406030204" pitchFamily="18" charset="0"/>
                                <a:ea typeface="Cambria Math" panose="02040503050406030204" pitchFamily="18" charset="0"/>
                              </a:rPr>
                              <m:t>+1</m:t>
                            </m:r>
                          </m:sub>
                        </m:sSub>
                      </m:e>
                    </m:d>
                  </m:oMath>
                </a14:m>
                <a:r>
                  <a:rPr lang="en-US" sz="2400" dirty="0"/>
                  <a:t> can be {C</a:t>
                </a:r>
                <a:r>
                  <a:rPr lang="en-US" sz="2400" baseline="-25000" dirty="0"/>
                  <a:t>1</a:t>
                </a:r>
                <a:r>
                  <a:rPr lang="en-US" sz="2400" dirty="0"/>
                  <a:t>, C</a:t>
                </a:r>
                <a:r>
                  <a:rPr lang="en-US" sz="2400" baseline="-25000" dirty="0"/>
                  <a:t>3</a:t>
                </a:r>
                <a:r>
                  <a:rPr lang="en-US" sz="2400" dirty="0"/>
                  <a:t>} or {C</a:t>
                </a:r>
                <a:r>
                  <a:rPr lang="en-US" sz="2400" baseline="-25000" dirty="0"/>
                  <a:t>2</a:t>
                </a:r>
                <a:r>
                  <a:rPr lang="en-US" sz="2400" dirty="0"/>
                  <a:t>, C</a:t>
                </a:r>
                <a:r>
                  <a:rPr lang="en-US" sz="2400" baseline="-25000" dirty="0"/>
                  <a:t>4</a:t>
                </a:r>
                <a:r>
                  <a:rPr lang="en-US" sz="2400" dirty="0"/>
                  <a:t>} or ……</a:t>
                </a:r>
              </a:p>
            </p:txBody>
          </p:sp>
        </mc:Choice>
        <mc:Fallback xmlns="">
          <p:sp>
            <p:nvSpPr>
              <p:cNvPr id="3" name="TextBox 2"/>
              <p:cNvSpPr txBox="1">
                <a:spLocks noRot="1" noChangeAspect="1" noMove="1" noResize="1" noEditPoints="1" noAdjustHandles="1" noChangeArrowheads="1" noChangeShapeType="1" noTextEdit="1"/>
              </p:cNvSpPr>
              <p:nvPr/>
            </p:nvSpPr>
            <p:spPr>
              <a:xfrm>
                <a:off x="838200" y="2671697"/>
                <a:ext cx="5289135" cy="2308324"/>
              </a:xfrm>
              <a:prstGeom prst="rect">
                <a:avLst/>
              </a:prstGeom>
              <a:blipFill rotWithShape="0">
                <a:blip r:embed="rId5"/>
                <a:stretch>
                  <a:fillRect l="-1843" t="-2105" b="-4737"/>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1534" y="963253"/>
            <a:ext cx="5660814" cy="5681663"/>
          </a:xfrm>
          <a:prstGeom prst="rect">
            <a:avLst/>
          </a:prstGeom>
        </p:spPr>
      </p:pic>
    </p:spTree>
    <p:extLst>
      <p:ext uri="{BB962C8B-B14F-4D97-AF65-F5344CB8AC3E}">
        <p14:creationId xmlns:p14="http://schemas.microsoft.com/office/powerpoint/2010/main" val="2421378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080" y="1351279"/>
            <a:ext cx="5131774" cy="5300030"/>
          </a:xfrm>
          <a:prstGeom prst="rect">
            <a:avLst/>
          </a:prstGeom>
        </p:spPr>
      </p:pic>
      <p:sp>
        <p:nvSpPr>
          <p:cNvPr id="2" name="Title 1"/>
          <p:cNvSpPr>
            <a:spLocks noGrp="1"/>
          </p:cNvSpPr>
          <p:nvPr>
            <p:ph type="title"/>
          </p:nvPr>
        </p:nvSpPr>
        <p:spPr/>
        <p:txBody>
          <a:bodyPr/>
          <a:lstStyle/>
          <a:p>
            <a:r>
              <a:rPr lang="en-US" dirty="0"/>
              <a:t>Lemma 2.2 – </a:t>
            </a:r>
            <a:r>
              <a:rPr lang="en-US" dirty="0" smtClean="0"/>
              <a:t>Proof – 1</a:t>
            </a:r>
            <a:r>
              <a:rPr lang="en-US" baseline="30000" dirty="0" smtClean="0"/>
              <a:t>st</a:t>
            </a:r>
            <a:r>
              <a:rPr lang="en-US" dirty="0" smtClean="0"/>
              <a:t> case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6151879" cy="4351338"/>
              </a:xfrm>
            </p:spPr>
            <p:txBody>
              <a:bodyPr>
                <a:normAutofit/>
              </a:bodyPr>
              <a:lstStyle/>
              <a:p>
                <a:pPr marL="0" indent="0">
                  <a:buNone/>
                </a:pPr>
                <a:r>
                  <a:rPr lang="en-US" sz="2400" dirty="0" smtClean="0"/>
                  <a:t>For the 1</a:t>
                </a:r>
                <a:r>
                  <a:rPr lang="en-US" sz="2400" baseline="30000" dirty="0" smtClean="0"/>
                  <a:t>st</a:t>
                </a:r>
                <a:r>
                  <a:rPr lang="en-US" sz="2400" dirty="0" smtClean="0"/>
                  <a:t> case, I start with </a:t>
                </a:r>
                <a14:m>
                  <m:oMath xmlns:m="http://schemas.openxmlformats.org/officeDocument/2006/math">
                    <m:r>
                      <a:rPr lang="en-US" sz="2400">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m:rPr>
                                <m:sty m:val="p"/>
                              </m:rPr>
                              <a:rPr lang="en-US" sz="2400">
                                <a:latin typeface="Cambria Math" panose="02040503050406030204" pitchFamily="18" charset="0"/>
                                <a:ea typeface="Cambria Math" panose="02040503050406030204" pitchFamily="18" charset="0"/>
                              </a:rPr>
                              <m:t>k</m:t>
                            </m:r>
                            <m:r>
                              <a:rPr lang="en-US" sz="2400">
                                <a:latin typeface="Cambria Math" panose="02040503050406030204" pitchFamily="18" charset="0"/>
                                <a:ea typeface="Cambria Math" panose="02040503050406030204" pitchFamily="18" charset="0"/>
                              </a:rPr>
                              <m:t>+1</m:t>
                            </m:r>
                          </m:sub>
                        </m:sSub>
                      </m:e>
                    </m:d>
                    <m:r>
                      <a:rPr lang="en-US" sz="2400">
                        <a:latin typeface="Cambria Math" panose="02040503050406030204" pitchFamily="18" charset="0"/>
                        <a:ea typeface="Cambria Math" panose="02040503050406030204" pitchFamily="18" charset="0"/>
                      </a:rPr>
                      <m:t>={</m:t>
                    </m:r>
                  </m:oMath>
                </a14:m>
                <a:r>
                  <a:rPr lang="en-US" sz="2400" dirty="0"/>
                  <a:t>C</a:t>
                </a:r>
                <a:r>
                  <a:rPr lang="en-US" sz="2400" baseline="-25000" dirty="0"/>
                  <a:t>1</a:t>
                </a:r>
                <a:r>
                  <a:rPr lang="en-US" sz="2400" dirty="0"/>
                  <a:t> , C</a:t>
                </a:r>
                <a:r>
                  <a:rPr lang="en-US" sz="2400" baseline="-25000" dirty="0"/>
                  <a:t>2</a:t>
                </a:r>
                <a:r>
                  <a:rPr lang="en-US" sz="2400" dirty="0" smtClean="0"/>
                  <a:t>} . </a:t>
                </a:r>
                <a:endParaRPr lang="en-US" sz="2400" i="1" dirty="0" smtClean="0">
                  <a:latin typeface="Cambria Math" panose="02040503050406030204" pitchFamily="18" charset="0"/>
                  <a:ea typeface="Cambria Math" panose="02040503050406030204" pitchFamily="18" charset="0"/>
                </a:endParaRPr>
              </a:p>
              <a:p>
                <a:pPr marL="0" indent="0">
                  <a:buNone/>
                </a:pPr>
                <a:endParaRPr lang="en-US" sz="2400" i="1" dirty="0" smtClean="0">
                  <a:latin typeface="Cambria Math" panose="02040503050406030204" pitchFamily="18" charset="0"/>
                  <a:ea typeface="Cambria Math" panose="02040503050406030204" pitchFamily="18" charset="0"/>
                </a:endParaRPr>
              </a:p>
              <a:p>
                <a:pPr marL="0" indent="0">
                  <a:buNone/>
                </a:pP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m:rPr>
                            <m:sty m:val="p"/>
                          </m:rPr>
                          <a:rPr lang="en-US" sz="2400">
                            <a:latin typeface="Cambria Math" panose="02040503050406030204" pitchFamily="18" charset="0"/>
                            <a:ea typeface="Cambria Math" panose="02040503050406030204" pitchFamily="18" charset="0"/>
                          </a:rPr>
                          <m:t>k</m:t>
                        </m:r>
                        <m:r>
                          <a:rPr lang="en-US" sz="2400">
                            <a:latin typeface="Cambria Math" panose="02040503050406030204" pitchFamily="18" charset="0"/>
                            <a:ea typeface="Cambria Math" panose="02040503050406030204" pitchFamily="18" charset="0"/>
                          </a:rPr>
                          <m:t>+1</m:t>
                        </m:r>
                      </m:sub>
                    </m:sSub>
                  </m:oMath>
                </a14:m>
                <a:r>
                  <a:rPr lang="en-US" sz="2400" dirty="0" smtClean="0"/>
                  <a:t> firstly intersects C</a:t>
                </a:r>
                <a:r>
                  <a:rPr lang="en-US" sz="2400" baseline="-25000" dirty="0" smtClean="0"/>
                  <a:t>1</a:t>
                </a:r>
                <a:r>
                  <a:rPr lang="en-US" sz="2400" dirty="0" smtClean="0"/>
                  <a:t> and C</a:t>
                </a:r>
                <a:r>
                  <a:rPr lang="en-US" sz="2400" baseline="-25000" dirty="0" smtClean="0"/>
                  <a:t>2</a:t>
                </a:r>
                <a:r>
                  <a:rPr lang="en-US" sz="2400" dirty="0" smtClean="0"/>
                  <a:t>. If C</a:t>
                </a:r>
                <a:r>
                  <a:rPr lang="en-US" sz="2400" baseline="-25000" dirty="0" smtClean="0"/>
                  <a:t>k+1</a:t>
                </a:r>
                <a:r>
                  <a:rPr lang="en-US" sz="2400" dirty="0" smtClean="0"/>
                  <a:t> cuts the quadrilateral created by (C</a:t>
                </a:r>
                <a:r>
                  <a:rPr lang="en-US" sz="2400" baseline="-25000" dirty="0" smtClean="0"/>
                  <a:t>n</a:t>
                </a:r>
                <a:r>
                  <a:rPr lang="en-US" sz="2400" dirty="0" smtClean="0"/>
                  <a:t>, C</a:t>
                </a:r>
                <a:r>
                  <a:rPr lang="en-US" sz="2400" baseline="-25000" dirty="0" smtClean="0"/>
                  <a:t>1</a:t>
                </a:r>
                <a:r>
                  <a:rPr lang="en-US" sz="2400" dirty="0" smtClean="0"/>
                  <a:t>, C</a:t>
                </a:r>
                <a:r>
                  <a:rPr lang="en-US" sz="2400" baseline="-25000" dirty="0" smtClean="0"/>
                  <a:t>2</a:t>
                </a:r>
                <a:r>
                  <a:rPr lang="en-US" sz="2400" dirty="0" smtClean="0"/>
                  <a:t>, C</a:t>
                </a:r>
                <a:r>
                  <a:rPr lang="en-US" sz="2400" baseline="-25000" dirty="0" smtClean="0"/>
                  <a:t>3</a:t>
                </a:r>
                <a:r>
                  <a:rPr lang="en-US" sz="2400" dirty="0" smtClean="0"/>
                  <a:t>), it will be closed and there are 4 intersections on C</a:t>
                </a:r>
                <a:r>
                  <a:rPr lang="en-US" sz="2400" baseline="-25000" dirty="0" smtClean="0"/>
                  <a:t>k+1</a:t>
                </a:r>
                <a:r>
                  <a:rPr lang="en-US" sz="2400" dirty="0" smtClean="0"/>
                  <a:t>. By lemma 1.1, C</a:t>
                </a:r>
                <a:r>
                  <a:rPr lang="en-US" sz="2400" baseline="-25000" dirty="0" smtClean="0"/>
                  <a:t>k+1</a:t>
                </a:r>
                <a:r>
                  <a:rPr lang="en-US" sz="2400" dirty="0" smtClean="0"/>
                  <a:t> must have 2k </a:t>
                </a:r>
                <a:r>
                  <a:rPr lang="en-US" sz="2400" dirty="0" smtClean="0">
                    <a:sym typeface="Wingdings" panose="05000000000000000000" pitchFamily="2" charset="2"/>
                  </a:rPr>
                  <a:t> There is no case like this</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6151879" cy="4351338"/>
              </a:xfrm>
              <a:blipFill rotWithShape="0">
                <a:blip r:embed="rId3"/>
                <a:stretch>
                  <a:fillRect l="-1586" t="-1961" r="-24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16</a:t>
            </a:fld>
            <a:endParaRPr lang="en-US"/>
          </a:p>
        </p:txBody>
      </p:sp>
    </p:spTree>
    <p:extLst>
      <p:ext uri="{BB962C8B-B14F-4D97-AF65-F5344CB8AC3E}">
        <p14:creationId xmlns:p14="http://schemas.microsoft.com/office/powerpoint/2010/main" val="1070785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520" y="1301773"/>
            <a:ext cx="5216480" cy="5302228"/>
          </a:xfrm>
          <a:prstGeom prst="rect">
            <a:avLst/>
          </a:prstGeom>
        </p:spPr>
      </p:pic>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6137319" cy="4351338"/>
              </a:xfrm>
            </p:spPr>
            <p:txBody>
              <a:bodyPr>
                <a:normAutofit/>
              </a:bodyPr>
              <a:lstStyle/>
              <a:p>
                <a:pPr marL="0" indent="0">
                  <a:buNone/>
                </a:pPr>
                <a:r>
                  <a:rPr lang="en-US" sz="2400" dirty="0" smtClean="0"/>
                  <a:t>Similarly, C</a:t>
                </a:r>
                <a:r>
                  <a:rPr lang="en-US" sz="2400" baseline="-25000" dirty="0" smtClean="0"/>
                  <a:t>k+1</a:t>
                </a:r>
                <a:r>
                  <a:rPr lang="en-US" sz="2400" dirty="0" smtClean="0"/>
                  <a:t> cannot intersect the </a:t>
                </a:r>
                <a:r>
                  <a:rPr lang="en-US" sz="2400" dirty="0" err="1">
                    <a:solidFill>
                      <a:srgbClr val="7030A0"/>
                    </a:solidFill>
                  </a:rPr>
                  <a:t>purpil</a:t>
                </a:r>
                <a:r>
                  <a:rPr lang="en-US" sz="2400" dirty="0">
                    <a:solidFill>
                      <a:srgbClr val="7030A0"/>
                    </a:solidFill>
                  </a:rPr>
                  <a:t> </a:t>
                </a:r>
                <a:r>
                  <a:rPr lang="en-US" sz="2400" dirty="0"/>
                  <a:t>region made by </a:t>
                </a:r>
                <a:endParaRPr lang="en-US" sz="2400" dirty="0" smtClean="0"/>
              </a:p>
              <a:p>
                <a:pPr marL="0" indent="0">
                  <a:buNone/>
                </a:pPr>
                <a:endParaRPr lang="en-US"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i="1" smtClean="0">
                              <a:solidFill>
                                <a:srgbClr val="7030A0"/>
                              </a:solidFill>
                              <a:latin typeface="Cambria Math" panose="02040503050406030204" pitchFamily="18" charset="0"/>
                            </a:rPr>
                          </m:ctrlPr>
                        </m:sSubPr>
                        <m:e>
                          <m:r>
                            <a:rPr lang="en-US" sz="2400" i="1" smtClean="0">
                              <a:solidFill>
                                <a:srgbClr val="7030A0"/>
                              </a:solidFill>
                              <a:latin typeface="Cambria Math" panose="02040503050406030204" pitchFamily="18" charset="0"/>
                              <a:ea typeface="Cambria Math" panose="02040503050406030204" pitchFamily="18" charset="0"/>
                            </a:rPr>
                            <m:t>ℛ</m:t>
                          </m:r>
                        </m:e>
                        <m:sub>
                          <m:r>
                            <a:rPr lang="en-US" sz="2400" b="0" i="1" smtClean="0">
                              <a:solidFill>
                                <a:srgbClr val="7030A0"/>
                              </a:solidFill>
                              <a:latin typeface="Cambria Math" panose="02040503050406030204" pitchFamily="18" charset="0"/>
                            </a:rPr>
                            <m:t>𝑝𝑢𝑟𝑝𝑖𝑙</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𝑖</m:t>
                                  </m:r>
                                </m:sub>
                              </m:sSub>
                            </m:e>
                          </m:d>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𝑖</m:t>
                                  </m:r>
                                </m:sub>
                              </m:sSub>
                            </m:e>
                          </m:d>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rPr>
                        <m:t>} \</m:t>
                      </m:r>
                      <m:r>
                        <m:rPr>
                          <m:lit/>
                        </m:rPr>
                        <a:rPr lang="en-US" sz="2400" i="1">
                          <a:latin typeface="Cambria Math" panose="02040503050406030204" pitchFamily="18" charset="0"/>
                        </a:rPr>
                        <m:t> </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𝑛</m:t>
                          </m:r>
                        </m:sub>
                      </m:sSub>
                      <m:r>
                        <a:rPr lang="en-US" sz="2400" i="1">
                          <a:latin typeface="Cambria Math" panose="02040503050406030204" pitchFamily="18" charset="0"/>
                        </a:rPr>
                        <m:t>)</m:t>
                      </m:r>
                    </m:oMath>
                  </m:oMathPara>
                </a14:m>
                <a:endParaRPr lang="en-US" sz="2400" dirty="0"/>
              </a:p>
              <a:p>
                <a:pPr marL="0" indent="0">
                  <a:buNone/>
                </a:pPr>
                <a:endParaRPr lang="en-US" sz="2400" dirty="0"/>
              </a:p>
              <a:p>
                <a:pPr marL="0" indent="0">
                  <a:buNone/>
                </a:pPr>
                <a:r>
                  <a:rPr lang="en-US" sz="2400" dirty="0"/>
                  <a:t>The reason is C</a:t>
                </a:r>
                <a:r>
                  <a:rPr lang="en-US" sz="2400" baseline="-25000" dirty="0"/>
                  <a:t>k+1</a:t>
                </a:r>
                <a:r>
                  <a:rPr lang="en-US" sz="2400" dirty="0" smtClean="0"/>
                  <a:t> </a:t>
                </a:r>
                <a:r>
                  <a:rPr lang="en-US" sz="2400" dirty="0"/>
                  <a:t>will make pentagonal !!!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6137319" cy="4351338"/>
              </a:xfrm>
              <a:blipFill rotWithShape="0">
                <a:blip r:embed="rId3"/>
                <a:stretch>
                  <a:fillRect l="-1590" t="-1961" r="-7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17</a:t>
            </a:fld>
            <a:endParaRPr lang="en-US"/>
          </a:p>
        </p:txBody>
      </p:sp>
    </p:spTree>
    <p:extLst>
      <p:ext uri="{BB962C8B-B14F-4D97-AF65-F5344CB8AC3E}">
        <p14:creationId xmlns:p14="http://schemas.microsoft.com/office/powerpoint/2010/main" val="2784664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1462" y="365125"/>
            <a:ext cx="3055866" cy="2979890"/>
          </a:xfrm>
          <a:prstGeom prst="rect">
            <a:avLst/>
          </a:prstGeom>
        </p:spPr>
      </p:pic>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4"/>
                <a:ext cx="6143963" cy="4656455"/>
              </a:xfrm>
            </p:spPr>
            <p:txBody>
              <a:bodyPr>
                <a:normAutofit/>
              </a:bodyPr>
              <a:lstStyle/>
              <a:p>
                <a:pPr marL="0" indent="0">
                  <a:buNone/>
                </a:pPr>
                <a:r>
                  <a:rPr lang="en-US" sz="2400" dirty="0" smtClean="0"/>
                  <a:t>Therefore, C</a:t>
                </a:r>
                <a:r>
                  <a:rPr lang="en-US" sz="2400" baseline="-25000" dirty="0" smtClean="0"/>
                  <a:t>k+1</a:t>
                </a:r>
                <a:r>
                  <a:rPr lang="en-US" sz="2400" dirty="0" smtClean="0"/>
                  <a:t> must intersect other circles by following the </a:t>
                </a:r>
                <a:r>
                  <a:rPr lang="en-US" sz="2400" dirty="0" smtClean="0">
                    <a:solidFill>
                      <a:schemeClr val="accent6">
                        <a:lumMod val="75000"/>
                      </a:schemeClr>
                    </a:solidFill>
                  </a:rPr>
                  <a:t>green</a:t>
                </a:r>
                <a:r>
                  <a:rPr lang="en-US" sz="2400" dirty="0" smtClean="0"/>
                  <a:t> region </a:t>
                </a:r>
              </a:p>
              <a:p>
                <a:pPr marL="0" indent="0" algn="ctr">
                  <a:buNone/>
                </a:pP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ℛ</m:t>
                        </m:r>
                      </m:e>
                      <m:sub>
                        <m:r>
                          <a:rPr lang="en-US" sz="2400" b="0" i="1" smtClean="0">
                            <a:solidFill>
                              <a:schemeClr val="accent6">
                                <a:lumMod val="75000"/>
                              </a:schemeClr>
                            </a:solidFill>
                            <a:latin typeface="Cambria Math" panose="02040503050406030204" pitchFamily="18" charset="0"/>
                          </a:rPr>
                          <m:t>𝑔𝑟𝑒𝑒𝑛</m:t>
                        </m:r>
                      </m:sub>
                    </m:sSub>
                    <m:r>
                      <a:rPr lang="en-US" sz="2400" i="1">
                        <a:latin typeface="Cambria Math" panose="02040503050406030204" pitchFamily="18" charset="0"/>
                      </a:rPr>
                      <m:t>=</m:t>
                    </m:r>
                  </m:oMath>
                </a14:m>
                <a:r>
                  <a:rPr lang="en-US" sz="2400" dirty="0" smtClean="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𝑖</m:t>
                                </m:r>
                              </m:sub>
                            </m:sSub>
                          </m:e>
                        </m:d>
                      </m:e>
                      <m:sub>
                        <m:r>
                          <a:rPr lang="en-US" sz="2400" i="1">
                            <a:latin typeface="Cambria Math" panose="02040503050406030204" pitchFamily="18" charset="0"/>
                            <a:ea typeface="Cambria Math" panose="02040503050406030204" pitchFamily="18" charset="0"/>
                          </a:rPr>
                          <m:t>1</m:t>
                        </m:r>
                      </m:sub>
                    </m:sSub>
                  </m:oMath>
                </a14:m>
                <a:r>
                  <a:rPr lang="en-US" sz="2400" dirty="0" smtClean="0"/>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ℭ</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𝑖</m:t>
                                </m:r>
                              </m:sub>
                            </m:sSub>
                          </m:e>
                        </m:d>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oMath>
                </a14:m>
                <a:r>
                  <a:rPr lang="en-US" sz="2400" dirty="0" smtClean="0"/>
                  <a:t> \ </a:t>
                </a:r>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ℛ</m:t>
                        </m:r>
                      </m:e>
                      <m:sub>
                        <m:r>
                          <a:rPr lang="en-US" sz="2400" i="1">
                            <a:solidFill>
                              <a:srgbClr val="7030A0"/>
                            </a:solidFill>
                            <a:latin typeface="Cambria Math" panose="02040503050406030204" pitchFamily="18" charset="0"/>
                          </a:rPr>
                          <m:t>𝑝𝑢𝑟𝑝𝑖𝑙</m:t>
                        </m:r>
                      </m:sub>
                    </m:sSub>
                  </m:oMath>
                </a14:m>
                <a:endParaRPr lang="en-US" sz="2400" dirty="0"/>
              </a:p>
              <a:p>
                <a:pPr marL="0" indent="0">
                  <a:buNone/>
                </a:pPr>
                <a:r>
                  <a:rPr lang="en-US" sz="2400" dirty="0" smtClean="0"/>
                  <a:t>If there is such a counter-example such that C</a:t>
                </a:r>
                <a:r>
                  <a:rPr lang="en-US" sz="2400" baseline="-25000" dirty="0" smtClean="0"/>
                  <a:t>k+1</a:t>
                </a:r>
                <a:r>
                  <a:rPr lang="en-US" sz="2400" dirty="0" smtClean="0"/>
                  <a:t> doesn’t follow the </a:t>
                </a:r>
                <a:r>
                  <a:rPr lang="en-US" sz="2400" dirty="0" smtClean="0">
                    <a:solidFill>
                      <a:schemeClr val="accent6">
                        <a:lumMod val="75000"/>
                      </a:schemeClr>
                    </a:solidFill>
                  </a:rPr>
                  <a:t>green</a:t>
                </a:r>
                <a:r>
                  <a:rPr lang="en-US" sz="2400" dirty="0" smtClean="0"/>
                  <a:t> region but can create another special graph, it would be the cases shown in the figures on the right. That is when it jumped out to another quadrilateral or triangle not in </a:t>
                </a:r>
                <a:r>
                  <a:rPr lang="en-US" sz="2400" dirty="0"/>
                  <a:t>the </a:t>
                </a:r>
                <a:r>
                  <a:rPr lang="en-US" sz="2400" dirty="0">
                    <a:solidFill>
                      <a:schemeClr val="accent6">
                        <a:lumMod val="75000"/>
                      </a:schemeClr>
                    </a:solidFill>
                  </a:rPr>
                  <a:t>green</a:t>
                </a:r>
                <a:r>
                  <a:rPr lang="en-US" sz="2400" dirty="0"/>
                  <a:t> </a:t>
                </a:r>
                <a:r>
                  <a:rPr lang="en-US" sz="2400" dirty="0" smtClean="0"/>
                  <a:t>region. However, these cases will make pentagonal.</a:t>
                </a:r>
              </a:p>
              <a:p>
                <a:pPr>
                  <a:buFont typeface="Wingdings" panose="05000000000000000000" pitchFamily="2" charset="2"/>
                  <a:buChar char="è"/>
                </a:pPr>
                <a:r>
                  <a:rPr lang="en-US" sz="2400" dirty="0" smtClean="0">
                    <a:sym typeface="Wingdings" panose="05000000000000000000" pitchFamily="2" charset="2"/>
                  </a:rPr>
                  <a:t>Contradiction</a:t>
                </a:r>
              </a:p>
              <a:p>
                <a:pPr>
                  <a:buFont typeface="Wingdings" panose="05000000000000000000" pitchFamily="2" charset="2"/>
                  <a:buChar char="è"/>
                </a:pP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4"/>
                <a:ext cx="6143963" cy="4656455"/>
              </a:xfrm>
              <a:blipFill rotWithShape="0">
                <a:blip r:embed="rId3"/>
                <a:stretch>
                  <a:fillRect l="-1589" t="-1832" r="-18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18</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164" y="3667328"/>
            <a:ext cx="2498595" cy="243647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85934" y="3667328"/>
            <a:ext cx="2498595" cy="2436475"/>
          </a:xfrm>
          <a:prstGeom prst="rect">
            <a:avLst/>
          </a:prstGeom>
        </p:spPr>
      </p:pic>
    </p:spTree>
    <p:extLst>
      <p:ext uri="{BB962C8B-B14F-4D97-AF65-F5344CB8AC3E}">
        <p14:creationId xmlns:p14="http://schemas.microsoft.com/office/powerpoint/2010/main" val="1203684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6695" y="1420328"/>
            <a:ext cx="4877909" cy="4756635"/>
          </a:xfrm>
        </p:spPr>
      </p:pic>
      <p:sp>
        <p:nvSpPr>
          <p:cNvPr id="4" name="Slide Number Placeholder 3"/>
          <p:cNvSpPr>
            <a:spLocks noGrp="1"/>
          </p:cNvSpPr>
          <p:nvPr>
            <p:ph type="sldNum" sz="quarter" idx="12"/>
          </p:nvPr>
        </p:nvSpPr>
        <p:spPr/>
        <p:txBody>
          <a:bodyPr/>
          <a:lstStyle/>
          <a:p>
            <a:fld id="{75F2FE2B-DFFE-455A-8625-9AA2DF40A2E8}" type="slidenum">
              <a:rPr lang="en-US" smtClean="0"/>
              <a:t>19</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838201" y="1825625"/>
                <a:ext cx="6358494"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The final step is C</a:t>
                </a:r>
                <a:r>
                  <a:rPr lang="en-US" sz="2400" baseline="-25000" dirty="0" smtClean="0"/>
                  <a:t>k+1</a:t>
                </a:r>
                <a:r>
                  <a:rPr lang="en-US" sz="2400" dirty="0" smtClean="0"/>
                  <a:t> will intersect the polygon of k segments or a quadrilateral to make it become a cycle. Apparently, it will make a pentagonal if it intersects the quadrilateral. However, intersecting </a:t>
                </a:r>
                <a:r>
                  <a:rPr lang="en-US" sz="2400" dirty="0"/>
                  <a:t>the polygon of k </a:t>
                </a:r>
                <a:r>
                  <a:rPr lang="en-US" sz="2400" dirty="0" smtClean="0"/>
                  <a:t>segments is acceptable and it creates a special graph because</a:t>
                </a:r>
              </a:p>
              <a:p>
                <a:r>
                  <a:rPr lang="en-US" sz="2400" dirty="0"/>
                  <a:t>No pentagonal is </a:t>
                </a:r>
                <a:r>
                  <a:rPr lang="en-US" sz="2400" dirty="0" smtClean="0"/>
                  <a:t>created. </a:t>
                </a:r>
              </a:p>
              <a:p>
                <a:r>
                  <a:rPr lang="en-US" sz="2400" dirty="0" smtClean="0"/>
                  <a:t>The k-segments polygon becomes (k+1)-segments polygon</a:t>
                </a:r>
              </a:p>
              <a:p>
                <a:r>
                  <a:rPr lang="en-US" sz="2400" dirty="0" smtClean="0"/>
                  <a:t>C</a:t>
                </a:r>
                <a:r>
                  <a:rPr lang="en-US" sz="2400" baseline="-25000" dirty="0" smtClean="0"/>
                  <a:t>k+1</a:t>
                </a:r>
                <a:r>
                  <a:rPr lang="en-US" sz="2400" dirty="0" smtClean="0"/>
                  <a:t> increases k to (k+1) bounded triangles by the triangle of C</a:t>
                </a:r>
                <a:r>
                  <a:rPr lang="en-US" sz="2400" baseline="-25000" dirty="0" smtClean="0"/>
                  <a:t>k+1</a:t>
                </a:r>
                <a:r>
                  <a:rPr lang="en-US" sz="2400" dirty="0" smtClean="0"/>
                  <a:t> and its closest set</a:t>
                </a:r>
              </a:p>
              <a:p>
                <a:r>
                  <a:rPr lang="en-US" sz="2400" dirty="0" smtClean="0">
                    <a:solidFill>
                      <a:srgbClr val="FF0000"/>
                    </a:solidFill>
                  </a:rPr>
                  <a:t>It’s unique in the 1</a:t>
                </a:r>
                <a:r>
                  <a:rPr lang="en-US" sz="2400" baseline="30000" dirty="0" smtClean="0">
                    <a:solidFill>
                      <a:srgbClr val="FF0000"/>
                    </a:solidFill>
                  </a:rPr>
                  <a:t>st</a:t>
                </a:r>
                <a:r>
                  <a:rPr lang="en-US" sz="2400" dirty="0" smtClean="0">
                    <a:solidFill>
                      <a:srgbClr val="FF0000"/>
                    </a:solidFill>
                  </a:rPr>
                  <a:t> case because this is the only special graph can be made by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a:latin typeface="Cambria Math" panose="02040503050406030204" pitchFamily="18" charset="0"/>
                            <a:ea typeface="Cambria Math" panose="02040503050406030204" pitchFamily="18" charset="0"/>
                          </a:rPr>
                          <m:t>𝒮</m:t>
                        </m:r>
                      </m:e>
                      <m:sub>
                        <m:r>
                          <m:rPr>
                            <m:sty m:val="p"/>
                          </m:rPr>
                          <a:rPr lang="en-US" sz="2400">
                            <a:latin typeface="Cambria Math" panose="02040503050406030204" pitchFamily="18" charset="0"/>
                            <a:ea typeface="Cambria Math" panose="02040503050406030204" pitchFamily="18" charset="0"/>
                          </a:rPr>
                          <m:t>k</m:t>
                        </m:r>
                      </m:sub>
                    </m:sSub>
                  </m:oMath>
                </a14:m>
                <a:endParaRPr lang="en-US" sz="2400" dirty="0" smtClean="0">
                  <a:solidFill>
                    <a:srgbClr val="FF0000"/>
                  </a:solidFill>
                </a:endParaRPr>
              </a:p>
              <a:p>
                <a:pPr marL="0" indent="0">
                  <a:buNone/>
                </a:pPr>
                <a:r>
                  <a:rPr lang="en-US" sz="2400" dirty="0" smtClean="0">
                    <a:sym typeface="Wingdings" panose="05000000000000000000" pitchFamily="2" charset="2"/>
                  </a:rPr>
                  <a:t> The induction hypothesis is still correct in S</a:t>
                </a:r>
                <a:r>
                  <a:rPr lang="en-US" sz="2400" baseline="-25000" dirty="0" smtClean="0">
                    <a:sym typeface="Wingdings" panose="05000000000000000000" pitchFamily="2" charset="2"/>
                  </a:rPr>
                  <a:t>k+1</a:t>
                </a:r>
                <a:endParaRPr lang="en-US" sz="2400" dirty="0" smtClean="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838201" y="1825625"/>
                <a:ext cx="6358494" cy="4351338"/>
              </a:xfrm>
              <a:prstGeom prst="rect">
                <a:avLst/>
              </a:prstGeom>
              <a:blipFill rotWithShape="0">
                <a:blip r:embed="rId3"/>
                <a:stretch>
                  <a:fillRect l="-1246" t="-2801" r="-2109"/>
                </a:stretch>
              </a:blipFill>
            </p:spPr>
            <p:txBody>
              <a:bodyPr/>
              <a:lstStyle/>
              <a:p>
                <a:r>
                  <a:rPr lang="en-US">
                    <a:noFill/>
                  </a:rPr>
                  <a:t> </a:t>
                </a:r>
              </a:p>
            </p:txBody>
          </p:sp>
        </mc:Fallback>
      </mc:AlternateContent>
    </p:spTree>
    <p:extLst>
      <p:ext uri="{BB962C8B-B14F-4D97-AF65-F5344CB8AC3E}">
        <p14:creationId xmlns:p14="http://schemas.microsoft.com/office/powerpoint/2010/main" val="3121544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Lemma 1 </a:t>
            </a:r>
          </a:p>
          <a:p>
            <a:r>
              <a:rPr lang="en-US" dirty="0" smtClean="0"/>
              <a:t>Lemma 2 </a:t>
            </a:r>
            <a:r>
              <a:rPr lang="en-US" dirty="0"/>
              <a:t>–</a:t>
            </a:r>
            <a:r>
              <a:rPr lang="en-US" dirty="0" smtClean="0"/>
              <a:t> The </a:t>
            </a:r>
            <a:r>
              <a:rPr lang="en-US" dirty="0"/>
              <a:t>uniqueness of the special </a:t>
            </a:r>
            <a:r>
              <a:rPr lang="en-US" dirty="0" smtClean="0"/>
              <a:t>graph </a:t>
            </a:r>
            <a:r>
              <a:rPr lang="en-US" dirty="0" err="1" smtClean="0"/>
              <a:t>S</a:t>
            </a:r>
            <a:r>
              <a:rPr lang="en-US" baseline="-25000" dirty="0" err="1" smtClean="0"/>
              <a:t>k</a:t>
            </a:r>
            <a:endParaRPr lang="en-US" dirty="0"/>
          </a:p>
          <a:p>
            <a:r>
              <a:rPr lang="en-US" dirty="0" smtClean="0"/>
              <a:t>Lemma 3 – The equivalent graph of </a:t>
            </a:r>
            <a:r>
              <a:rPr lang="en-US" dirty="0" err="1" smtClean="0"/>
              <a:t>S</a:t>
            </a:r>
            <a:r>
              <a:rPr lang="en-US" baseline="-25000" dirty="0" err="1" smtClean="0"/>
              <a:t>k</a:t>
            </a:r>
            <a:endParaRPr lang="en-US" baseline="-25000" dirty="0" smtClean="0"/>
          </a:p>
          <a:p>
            <a:r>
              <a:rPr lang="en-US" dirty="0" smtClean="0"/>
              <a:t>Lemma 4 – The properties of </a:t>
            </a:r>
            <a:r>
              <a:rPr lang="en-US" dirty="0" err="1" smtClean="0"/>
              <a:t>S</a:t>
            </a:r>
            <a:r>
              <a:rPr lang="en-US" baseline="-25000" dirty="0" err="1" smtClean="0"/>
              <a:t>k</a:t>
            </a:r>
            <a:endParaRPr lang="en-US" dirty="0" smtClean="0"/>
          </a:p>
          <a:p>
            <a:r>
              <a:rPr lang="en-US" dirty="0" smtClean="0"/>
              <a:t>Theorem 1 – The chromatic number of </a:t>
            </a:r>
            <a:r>
              <a:rPr lang="en-US" dirty="0" err="1" smtClean="0"/>
              <a:t>S</a:t>
            </a:r>
            <a:r>
              <a:rPr lang="en-US" baseline="-25000" dirty="0" err="1" smtClean="0"/>
              <a:t>k</a:t>
            </a:r>
            <a:endParaRPr lang="en-US" baseline="-25000" dirty="0" smtClean="0"/>
          </a:p>
          <a:p>
            <a:r>
              <a:rPr lang="en-US" dirty="0" smtClean="0"/>
              <a:t>The next steps</a:t>
            </a:r>
            <a:endParaRPr lang="en-US" dirty="0"/>
          </a:p>
        </p:txBody>
      </p:sp>
      <p:sp>
        <p:nvSpPr>
          <p:cNvPr id="4" name="Slide Number Placeholder 3"/>
          <p:cNvSpPr>
            <a:spLocks noGrp="1"/>
          </p:cNvSpPr>
          <p:nvPr>
            <p:ph type="sldNum" sz="quarter" idx="12"/>
          </p:nvPr>
        </p:nvSpPr>
        <p:spPr/>
        <p:txBody>
          <a:bodyPr/>
          <a:lstStyle/>
          <a:p>
            <a:fld id="{75F2FE2B-DFFE-455A-8625-9AA2DF40A2E8}" type="slidenum">
              <a:rPr lang="en-US" smtClean="0"/>
              <a:t>2</a:t>
            </a:fld>
            <a:endParaRPr lang="en-US"/>
          </a:p>
        </p:txBody>
      </p:sp>
    </p:spTree>
    <p:extLst>
      <p:ext uri="{BB962C8B-B14F-4D97-AF65-F5344CB8AC3E}">
        <p14:creationId xmlns:p14="http://schemas.microsoft.com/office/powerpoint/2010/main" val="2715732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247" y="1328965"/>
            <a:ext cx="5411713" cy="5403897"/>
          </a:xfrm>
          <a:prstGeom prst="rect">
            <a:avLst/>
          </a:prstGeom>
        </p:spPr>
      </p:pic>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24" y="1448972"/>
            <a:ext cx="5170955" cy="5409028"/>
          </a:xfrm>
        </p:spPr>
      </p:pic>
      <p:sp>
        <p:nvSpPr>
          <p:cNvPr id="4" name="Slide Number Placeholder 3"/>
          <p:cNvSpPr>
            <a:spLocks noGrp="1"/>
          </p:cNvSpPr>
          <p:nvPr>
            <p:ph type="sldNum" sz="quarter" idx="12"/>
          </p:nvPr>
        </p:nvSpPr>
        <p:spPr/>
        <p:txBody>
          <a:bodyPr/>
          <a:lstStyle/>
          <a:p>
            <a:fld id="{75F2FE2B-DFFE-455A-8625-9AA2DF40A2E8}" type="slidenum">
              <a:rPr lang="en-US" smtClean="0"/>
              <a:t>20</a:t>
            </a:fld>
            <a:endParaRPr lang="en-US"/>
          </a:p>
        </p:txBody>
      </p:sp>
      <p:sp>
        <p:nvSpPr>
          <p:cNvPr id="6" name="Right Arrow 5"/>
          <p:cNvSpPr/>
          <p:nvPr/>
        </p:nvSpPr>
        <p:spPr>
          <a:xfrm>
            <a:off x="5516393" y="3906787"/>
            <a:ext cx="787940" cy="56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5499873" y="3520086"/>
            <a:ext cx="892424" cy="369332"/>
          </a:xfrm>
          <a:prstGeom prst="rect">
            <a:avLst/>
          </a:prstGeom>
          <a:noFill/>
        </p:spPr>
        <p:txBody>
          <a:bodyPr wrap="none" rtlCol="0">
            <a:spAutoFit/>
          </a:bodyPr>
          <a:lstStyle/>
          <a:p>
            <a:r>
              <a:rPr lang="en-US" dirty="0" smtClean="0"/>
              <a:t>Redraw</a:t>
            </a:r>
            <a:endParaRPr lang="en-US" dirty="0"/>
          </a:p>
        </p:txBody>
      </p:sp>
    </p:spTree>
    <p:extLst>
      <p:ext uri="{BB962C8B-B14F-4D97-AF65-F5344CB8AC3E}">
        <p14:creationId xmlns:p14="http://schemas.microsoft.com/office/powerpoint/2010/main" val="3989593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So we have proved that when </a:t>
                </a:r>
                <a14:m>
                  <m:oMath xmlns:m="http://schemas.openxmlformats.org/officeDocument/2006/math">
                    <m:r>
                      <a:rPr lang="en-US">
                        <a:latin typeface="Cambria Math" panose="02040503050406030204" pitchFamily="18" charset="0"/>
                        <a:ea typeface="Cambria Math" panose="02040503050406030204" pitchFamily="18" charset="0"/>
                      </a:rPr>
                      <m:t>ℭ</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C</m:t>
                            </m:r>
                          </m:e>
                          <m:sub>
                            <m:r>
                              <m:rPr>
                                <m:sty m:val="p"/>
                              </m:rPr>
                              <a:rPr lang="en-US">
                                <a:latin typeface="Cambria Math" panose="02040503050406030204" pitchFamily="18" charset="0"/>
                                <a:ea typeface="Cambria Math" panose="02040503050406030204" pitchFamily="18" charset="0"/>
                              </a:rPr>
                              <m:t>k</m:t>
                            </m:r>
                            <m:r>
                              <a:rPr lang="en-US">
                                <a:latin typeface="Cambria Math" panose="02040503050406030204" pitchFamily="18" charset="0"/>
                                <a:ea typeface="Cambria Math" panose="02040503050406030204" pitchFamily="18" charset="0"/>
                              </a:rPr>
                              <m:t>+1</m:t>
                            </m:r>
                          </m:sub>
                        </m:sSub>
                      </m:e>
                    </m:d>
                    <m:r>
                      <a:rPr lang="en-US">
                        <a:latin typeface="Cambria Math" panose="02040503050406030204" pitchFamily="18" charset="0"/>
                        <a:ea typeface="Cambria Math" panose="02040503050406030204" pitchFamily="18" charset="0"/>
                      </a:rPr>
                      <m:t>={</m:t>
                    </m:r>
                  </m:oMath>
                </a14:m>
                <a:r>
                  <a:rPr lang="en-US" dirty="0"/>
                  <a:t>C</a:t>
                </a:r>
                <a:r>
                  <a:rPr lang="en-US" baseline="-25000" dirty="0"/>
                  <a:t>1</a:t>
                </a:r>
                <a:r>
                  <a:rPr lang="en-US" dirty="0"/>
                  <a:t> , C</a:t>
                </a:r>
                <a:r>
                  <a:rPr lang="en-US" baseline="-25000" dirty="0"/>
                  <a:t>2</a:t>
                </a:r>
                <a:r>
                  <a:rPr lang="en-US" dirty="0" smtClean="0"/>
                  <a:t>}, the final graph is special and unique </a:t>
                </a:r>
                <a:r>
                  <a:rPr lang="en-US" dirty="0" smtClean="0">
                    <a:solidFill>
                      <a:srgbClr val="FF0000"/>
                    </a:solidFill>
                  </a:rPr>
                  <a:t>in the </a:t>
                </a:r>
                <a:r>
                  <a:rPr lang="en-US" dirty="0">
                    <a:solidFill>
                      <a:srgbClr val="FF0000"/>
                    </a:solidFill>
                  </a:rPr>
                  <a:t>1</a:t>
                </a:r>
                <a:r>
                  <a:rPr lang="en-US" baseline="30000" dirty="0">
                    <a:solidFill>
                      <a:srgbClr val="FF0000"/>
                    </a:solidFill>
                  </a:rPr>
                  <a:t>st</a:t>
                </a:r>
                <a:r>
                  <a:rPr lang="en-US" dirty="0">
                    <a:solidFill>
                      <a:srgbClr val="FF0000"/>
                    </a:solidFill>
                  </a:rPr>
                  <a:t> case</a:t>
                </a:r>
                <a:endParaRPr lang="en-US" dirty="0" smtClean="0">
                  <a:solidFill>
                    <a:srgbClr val="FF0000"/>
                  </a:solidFill>
                </a:endParaRPr>
              </a:p>
              <a:p>
                <a:r>
                  <a:rPr lang="en-US" dirty="0" smtClean="0"/>
                  <a:t>Similarly, when </a:t>
                </a:r>
                <a14:m>
                  <m:oMath xmlns:m="http://schemas.openxmlformats.org/officeDocument/2006/math">
                    <m:r>
                      <a:rPr lang="en-US">
                        <a:latin typeface="Cambria Math" panose="02040503050406030204" pitchFamily="18" charset="0"/>
                        <a:ea typeface="Cambria Math" panose="02040503050406030204" pitchFamily="18" charset="0"/>
                      </a:rPr>
                      <m:t>ℭ</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C</m:t>
                            </m:r>
                          </m:e>
                          <m:sub>
                            <m:r>
                              <m:rPr>
                                <m:sty m:val="p"/>
                              </m:rPr>
                              <a:rPr lang="en-US">
                                <a:latin typeface="Cambria Math" panose="02040503050406030204" pitchFamily="18" charset="0"/>
                                <a:ea typeface="Cambria Math" panose="02040503050406030204" pitchFamily="18" charset="0"/>
                              </a:rPr>
                              <m:t>k</m:t>
                            </m:r>
                            <m:r>
                              <a:rPr lang="en-US">
                                <a:latin typeface="Cambria Math" panose="02040503050406030204" pitchFamily="18" charset="0"/>
                                <a:ea typeface="Cambria Math" panose="02040503050406030204" pitchFamily="18" charset="0"/>
                              </a:rPr>
                              <m:t>+1</m:t>
                            </m:r>
                          </m:sub>
                        </m:sSub>
                      </m:e>
                    </m:d>
                    <m:r>
                      <a:rPr lang="en-US">
                        <a:latin typeface="Cambria Math" panose="02040503050406030204" pitchFamily="18" charset="0"/>
                        <a:ea typeface="Cambria Math" panose="02040503050406030204" pitchFamily="18" charset="0"/>
                      </a:rPr>
                      <m:t>={</m:t>
                    </m:r>
                    <m:r>
                      <m:rPr>
                        <m:nor/>
                      </m:rPr>
                      <a:rPr lang="en-US" dirty="0"/>
                      <m:t>C</m:t>
                    </m:r>
                    <m:r>
                      <m:rPr>
                        <m:nor/>
                      </m:rPr>
                      <a:rPr lang="en-US" baseline="-25000" dirty="0"/>
                      <m:t>2</m:t>
                    </m:r>
                    <m:r>
                      <m:rPr>
                        <m:nor/>
                      </m:rPr>
                      <a:rPr lang="en-US" dirty="0"/>
                      <m:t> , </m:t>
                    </m:r>
                    <m:r>
                      <m:rPr>
                        <m:nor/>
                      </m:rPr>
                      <a:rPr lang="en-US" dirty="0"/>
                      <m:t>C</m:t>
                    </m:r>
                    <m:r>
                      <m:rPr>
                        <m:nor/>
                      </m:rPr>
                      <a:rPr lang="en-US" baseline="-25000" dirty="0"/>
                      <m:t>3</m:t>
                    </m:r>
                    <m:r>
                      <m:rPr>
                        <m:nor/>
                      </m:rPr>
                      <a:rPr lang="en-US" dirty="0"/>
                      <m:t>} </m:t>
                    </m:r>
                    <m:r>
                      <m:rPr>
                        <m:nor/>
                      </m:rPr>
                      <a:rPr lang="en-US" dirty="0"/>
                      <m:t>or</m:t>
                    </m:r>
                    <m:r>
                      <m:rPr>
                        <m:nor/>
                      </m:rPr>
                      <a:rPr lang="en-US" dirty="0"/>
                      <m:t> … {</m:t>
                    </m:r>
                    <m:r>
                      <m:rPr>
                        <m:nor/>
                      </m:rPr>
                      <a:rPr lang="en-US" dirty="0"/>
                      <m:t>Ci</m:t>
                    </m:r>
                    <m:r>
                      <m:rPr>
                        <m:nor/>
                      </m:rPr>
                      <a:rPr lang="en-US" dirty="0"/>
                      <m:t>, </m:t>
                    </m:r>
                    <m:r>
                      <m:rPr>
                        <m:nor/>
                      </m:rPr>
                      <a:rPr lang="en-US" dirty="0"/>
                      <m:t>Ci</m:t>
                    </m:r>
                    <m:r>
                      <m:rPr>
                        <m:nor/>
                      </m:rPr>
                      <a:rPr lang="en-US" baseline="-25000" dirty="0"/>
                      <m:t>+1} </m:t>
                    </m:r>
                    <m:r>
                      <m:rPr>
                        <m:nor/>
                      </m:rPr>
                      <a:rPr lang="en-US" dirty="0"/>
                      <m:t>or</m:t>
                    </m:r>
                    <m:r>
                      <m:rPr>
                        <m:nor/>
                      </m:rPr>
                      <a:rPr lang="en-US" dirty="0"/>
                      <m:t> … {</m:t>
                    </m:r>
                    <m:r>
                      <m:rPr>
                        <m:nor/>
                      </m:rPr>
                      <a:rPr lang="en-US" dirty="0" err="1"/>
                      <m:t>C</m:t>
                    </m:r>
                    <m:r>
                      <m:rPr>
                        <m:nor/>
                      </m:rPr>
                      <a:rPr lang="en-US" baseline="-25000" dirty="0" err="1"/>
                      <m:t>k</m:t>
                    </m:r>
                    <m:r>
                      <m:rPr>
                        <m:nor/>
                      </m:rPr>
                      <a:rPr lang="en-US" dirty="0"/>
                      <m:t>, </m:t>
                    </m:r>
                    <m:r>
                      <m:rPr>
                        <m:nor/>
                      </m:rPr>
                      <a:rPr lang="en-US" dirty="0"/>
                      <m:t>C</m:t>
                    </m:r>
                    <m:r>
                      <m:rPr>
                        <m:nor/>
                      </m:rPr>
                      <a:rPr lang="en-US" baseline="-25000" dirty="0"/>
                      <m:t>1</m:t>
                    </m:r>
                    <m:r>
                      <m:rPr>
                        <m:nor/>
                      </m:rPr>
                      <a:rPr lang="en-US" dirty="0"/>
                      <m:t>}</m:t>
                    </m:r>
                    <m:r>
                      <m:rPr>
                        <m:nor/>
                      </m:rPr>
                      <a:rPr lang="en-US" b="0" i="0" dirty="0" smtClean="0"/>
                      <m:t>,</m:t>
                    </m:r>
                  </m:oMath>
                </a14:m>
                <a:r>
                  <a:rPr lang="en-US" dirty="0" smtClean="0"/>
                  <a:t> the way to add C</a:t>
                </a:r>
                <a:r>
                  <a:rPr lang="en-US" baseline="-25000" dirty="0" smtClean="0"/>
                  <a:t>k+1</a:t>
                </a:r>
                <a:r>
                  <a:rPr lang="en-US" dirty="0" smtClean="0"/>
                  <a:t> is similar. It will create S</a:t>
                </a:r>
                <a:r>
                  <a:rPr lang="en-US" baseline="-25000" dirty="0" smtClean="0"/>
                  <a:t>k+1</a:t>
                </a:r>
                <a:r>
                  <a:rPr lang="en-US" dirty="0" smtClean="0"/>
                  <a:t> and all the outcomes are the same.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17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21</a:t>
            </a:fld>
            <a:endParaRPr lang="en-US"/>
          </a:p>
        </p:txBody>
      </p:sp>
    </p:spTree>
    <p:extLst>
      <p:ext uri="{BB962C8B-B14F-4D97-AF65-F5344CB8AC3E}">
        <p14:creationId xmlns:p14="http://schemas.microsoft.com/office/powerpoint/2010/main" val="2604843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In the 2</a:t>
                </a:r>
                <a:r>
                  <a:rPr lang="en-US" baseline="30000" dirty="0" smtClean="0"/>
                  <a:t>nd</a:t>
                </a:r>
                <a:r>
                  <a:rPr lang="en-US" dirty="0" smtClean="0"/>
                  <a:t> case, we have</a:t>
                </a:r>
              </a:p>
              <a:p>
                <a:pPr marL="0" indent="0">
                  <a:buNone/>
                </a:pPr>
                <a:r>
                  <a:rPr lang="en-US" dirty="0"/>
                  <a:t>	</a:t>
                </a:r>
                <a:r>
                  <a:rPr lang="en-US" dirty="0" smtClean="0"/>
                  <a:t> </a:t>
                </a:r>
                <a14:m>
                  <m:oMath xmlns:m="http://schemas.openxmlformats.org/officeDocument/2006/math">
                    <m:r>
                      <a:rPr lang="en-US">
                        <a:latin typeface="Cambria Math" panose="02040503050406030204" pitchFamily="18" charset="0"/>
                        <a:ea typeface="Cambria Math" panose="02040503050406030204" pitchFamily="18" charset="0"/>
                      </a:rPr>
                      <m:t>ℭ</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C</m:t>
                            </m:r>
                          </m:e>
                          <m:sub>
                            <m:r>
                              <m:rPr>
                                <m:sty m:val="p"/>
                              </m:rPr>
                              <a:rPr lang="en-US">
                                <a:latin typeface="Cambria Math" panose="02040503050406030204" pitchFamily="18" charset="0"/>
                                <a:ea typeface="Cambria Math" panose="02040503050406030204" pitchFamily="18" charset="0"/>
                              </a:rPr>
                              <m:t>k</m:t>
                            </m:r>
                            <m:r>
                              <a:rPr lang="en-US">
                                <a:latin typeface="Cambria Math" panose="02040503050406030204" pitchFamily="18" charset="0"/>
                                <a:ea typeface="Cambria Math" panose="02040503050406030204" pitchFamily="18" charset="0"/>
                              </a:rPr>
                              <m:t>+1</m:t>
                            </m:r>
                          </m:sub>
                        </m:sSub>
                      </m:e>
                    </m:d>
                    <m:r>
                      <a:rPr lang="en-US" smtClean="0">
                        <a:solidFill>
                          <a:srgbClr val="FF0000"/>
                        </a:solidFill>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ea typeface="Cambria Math" panose="02040503050406030204" pitchFamily="18" charset="0"/>
                      </a:rPr>
                      <m:t>{</m:t>
                    </m:r>
                  </m:oMath>
                </a14:m>
                <a:r>
                  <a:rPr lang="en-US" dirty="0"/>
                  <a:t>C</a:t>
                </a:r>
                <a:r>
                  <a:rPr lang="en-US" baseline="-25000" dirty="0"/>
                  <a:t>1</a:t>
                </a:r>
                <a:r>
                  <a:rPr lang="en-US" dirty="0"/>
                  <a:t> , C</a:t>
                </a:r>
                <a:r>
                  <a:rPr lang="en-US" baseline="-25000" dirty="0"/>
                  <a:t>2</a:t>
                </a:r>
                <a:r>
                  <a:rPr lang="en-US" dirty="0"/>
                  <a:t>} o</a:t>
                </a:r>
                <a:r>
                  <a:rPr lang="en-US" dirty="0" smtClean="0"/>
                  <a:t>r</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oMath>
                </a14:m>
                <a:r>
                  <a:rPr lang="en-US" dirty="0"/>
                  <a:t>C</a:t>
                </a:r>
                <a:r>
                  <a:rPr lang="en-US" baseline="-25000" dirty="0"/>
                  <a:t>2</a:t>
                </a:r>
                <a:r>
                  <a:rPr lang="en-US" dirty="0"/>
                  <a:t> , C</a:t>
                </a:r>
                <a:r>
                  <a:rPr lang="en-US" baseline="-25000" dirty="0"/>
                  <a:t>3</a:t>
                </a:r>
                <a:r>
                  <a:rPr lang="en-US" dirty="0"/>
                  <a:t>} or … {C</a:t>
                </a:r>
                <a:r>
                  <a:rPr lang="en-US" baseline="-25000" dirty="0"/>
                  <a:t>i</a:t>
                </a:r>
                <a:r>
                  <a:rPr lang="en-US" dirty="0"/>
                  <a:t>, C</a:t>
                </a:r>
                <a:r>
                  <a:rPr lang="en-US" baseline="-25000" dirty="0"/>
                  <a:t>i+1</a:t>
                </a:r>
                <a:r>
                  <a:rPr lang="en-US" dirty="0"/>
                  <a:t>} or … {</a:t>
                </a:r>
                <a:r>
                  <a:rPr lang="en-US" dirty="0" err="1"/>
                  <a:t>C</a:t>
                </a:r>
                <a:r>
                  <a:rPr lang="en-US" baseline="-25000" dirty="0" err="1"/>
                  <a:t>k</a:t>
                </a:r>
                <a:r>
                  <a:rPr lang="en-US" dirty="0"/>
                  <a:t>, C</a:t>
                </a:r>
                <a:r>
                  <a:rPr lang="en-US" baseline="-25000" dirty="0"/>
                  <a:t>1</a:t>
                </a:r>
                <a:r>
                  <a:rPr lang="en-US" dirty="0" smtClean="0"/>
                  <a:t>}.</a:t>
                </a:r>
                <a:endParaRPr lang="en-US" dirty="0"/>
              </a:p>
              <a:p>
                <a:pPr marL="0" indent="0">
                  <a:buNone/>
                </a:pPr>
                <a:endParaRPr lang="en-US" dirty="0" smtClean="0"/>
              </a:p>
              <a:p>
                <a:pPr marL="0" indent="0">
                  <a:buNone/>
                </a:pPr>
                <a:r>
                  <a:rPr lang="en-US" dirty="0" smtClean="0"/>
                  <a:t>Now we try to prove that this case cannot generate any S</a:t>
                </a:r>
                <a:r>
                  <a:rPr lang="en-US" baseline="-25000" dirty="0" smtClean="0"/>
                  <a:t>k+1</a:t>
                </a:r>
                <a:r>
                  <a:rPr lang="en-US" dirty="0" smtClean="0"/>
                  <a:t> so that yields </a:t>
                </a:r>
                <a:r>
                  <a:rPr lang="en-US" dirty="0"/>
                  <a:t>the unique </a:t>
                </a:r>
                <a:r>
                  <a:rPr lang="en-US" dirty="0" smtClean="0"/>
                  <a:t>S</a:t>
                </a:r>
                <a:r>
                  <a:rPr lang="en-US" baseline="-25000" dirty="0" smtClean="0"/>
                  <a:t>k+1</a:t>
                </a:r>
                <a:r>
                  <a:rPr lang="en-US" dirty="0" smtClean="0"/>
                  <a:t> in </a:t>
                </a:r>
                <a:r>
                  <a:rPr lang="en-US" dirty="0"/>
                  <a:t>the 1</a:t>
                </a:r>
                <a:r>
                  <a:rPr lang="en-US" baseline="30000" dirty="0"/>
                  <a:t>st</a:t>
                </a:r>
                <a:r>
                  <a:rPr lang="en-US" dirty="0"/>
                  <a:t> case </a:t>
                </a:r>
                <a:r>
                  <a:rPr lang="en-US" dirty="0" smtClean="0"/>
                  <a:t>to be unique in both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22</a:t>
            </a:fld>
            <a:endParaRPr lang="en-US"/>
          </a:p>
        </p:txBody>
      </p:sp>
    </p:spTree>
    <p:extLst>
      <p:ext uri="{BB962C8B-B14F-4D97-AF65-F5344CB8AC3E}">
        <p14:creationId xmlns:p14="http://schemas.microsoft.com/office/powerpoint/2010/main" val="4023859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 – 1</a:t>
            </a:r>
            <a:r>
              <a:rPr lang="en-US" baseline="30000" dirty="0"/>
              <a:t>st</a:t>
            </a:r>
            <a:r>
              <a:rPr lang="en-US" dirty="0"/>
              <a:t>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0222" y="1420323"/>
            <a:ext cx="5417722" cy="5437676"/>
          </a:xfrm>
        </p:spPr>
      </p:pic>
      <p:sp>
        <p:nvSpPr>
          <p:cNvPr id="4" name="Slide Number Placeholder 3"/>
          <p:cNvSpPr>
            <a:spLocks noGrp="1"/>
          </p:cNvSpPr>
          <p:nvPr>
            <p:ph type="sldNum" sz="quarter" idx="12"/>
          </p:nvPr>
        </p:nvSpPr>
        <p:spPr/>
        <p:txBody>
          <a:bodyPr/>
          <a:lstStyle/>
          <a:p>
            <a:fld id="{75F2FE2B-DFFE-455A-8625-9AA2DF40A2E8}" type="slidenum">
              <a:rPr lang="en-US" smtClean="0"/>
              <a:t>23</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838200" y="2081718"/>
                <a:ext cx="5183221" cy="4339650"/>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Assume </a:t>
                </a:r>
                <a14:m>
                  <m:oMath xmlns:m="http://schemas.openxmlformats.org/officeDocument/2006/math">
                    <m:r>
                      <a:rPr lang="en-US" sz="2800">
                        <a:latin typeface="Cambria Math" panose="02040503050406030204" pitchFamily="18" charset="0"/>
                        <a:ea typeface="Cambria Math" panose="02040503050406030204" pitchFamily="18" charset="0"/>
                      </a:rPr>
                      <m:t>ℭ</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C</m:t>
                            </m:r>
                          </m:e>
                          <m:sub>
                            <m:r>
                              <m:rPr>
                                <m:sty m:val="p"/>
                              </m:rPr>
                              <a:rPr lang="en-US" sz="2800">
                                <a:latin typeface="Cambria Math" panose="02040503050406030204" pitchFamily="18" charset="0"/>
                                <a:ea typeface="Cambria Math" panose="02040503050406030204" pitchFamily="18" charset="0"/>
                              </a:rPr>
                              <m:t>k</m:t>
                            </m:r>
                            <m:r>
                              <a:rPr lang="en-US" sz="2800">
                                <a:latin typeface="Cambria Math" panose="02040503050406030204" pitchFamily="18" charset="0"/>
                                <a:ea typeface="Cambria Math" panose="02040503050406030204" pitchFamily="18" charset="0"/>
                              </a:rPr>
                              <m:t>+1</m:t>
                            </m:r>
                          </m:sub>
                        </m:sSub>
                      </m:e>
                    </m:d>
                  </m:oMath>
                </a14:m>
                <a:r>
                  <a:rPr lang="en-US" sz="2800" dirty="0" smtClean="0"/>
                  <a:t> = {C</a:t>
                </a:r>
                <a:r>
                  <a:rPr lang="en-US" sz="2800" baseline="-25000" dirty="0" smtClean="0"/>
                  <a:t>1</a:t>
                </a:r>
                <a:r>
                  <a:rPr lang="en-US" sz="2800" dirty="0" smtClean="0"/>
                  <a:t>, C</a:t>
                </a:r>
                <a:r>
                  <a:rPr lang="en-US" sz="2800" baseline="-25000" dirty="0" smtClean="0"/>
                  <a:t>3</a:t>
                </a:r>
                <a:r>
                  <a:rPr lang="en-US" sz="2800" dirty="0" smtClean="0"/>
                  <a:t>}</a:t>
                </a:r>
              </a:p>
              <a:p>
                <a:pPr marL="342900" indent="-342900">
                  <a:buFont typeface="Arial" panose="020B0604020202020204" pitchFamily="34" charset="0"/>
                  <a:buChar char="•"/>
                </a:pPr>
                <a:r>
                  <a:rPr lang="en-US" sz="2800" dirty="0" smtClean="0"/>
                  <a:t>If C</a:t>
                </a:r>
                <a:r>
                  <a:rPr lang="en-US" sz="2800" baseline="-25000" dirty="0" smtClean="0"/>
                  <a:t>k+1</a:t>
                </a:r>
                <a:r>
                  <a:rPr lang="en-US" sz="2800" dirty="0" smtClean="0"/>
                  <a:t> cuts </a:t>
                </a:r>
                <a14:m>
                  <m:oMath xmlns:m="http://schemas.openxmlformats.org/officeDocument/2006/math">
                    <m:r>
                      <a:rPr lang="en-US" sz="2800">
                        <a:latin typeface="Cambria Math" panose="02040503050406030204" pitchFamily="18" charset="0"/>
                        <a:ea typeface="Cambria Math" panose="02040503050406030204" pitchFamily="18" charset="0"/>
                      </a:rPr>
                      <m:t>ℭ</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C</m:t>
                            </m:r>
                          </m:e>
                          <m:sub>
                            <m:r>
                              <m:rPr>
                                <m:sty m:val="p"/>
                              </m:rPr>
                              <a:rPr lang="en-US" sz="2800">
                                <a:latin typeface="Cambria Math" panose="02040503050406030204" pitchFamily="18" charset="0"/>
                                <a:ea typeface="Cambria Math" panose="02040503050406030204" pitchFamily="18" charset="0"/>
                              </a:rPr>
                              <m:t>k</m:t>
                            </m:r>
                            <m:r>
                              <a:rPr lang="en-US" sz="2800">
                                <a:latin typeface="Cambria Math" panose="02040503050406030204" pitchFamily="18" charset="0"/>
                                <a:ea typeface="Cambria Math" panose="02040503050406030204" pitchFamily="18" charset="0"/>
                              </a:rPr>
                              <m:t>+1</m:t>
                            </m:r>
                          </m:sub>
                        </m:sSub>
                      </m:e>
                    </m:d>
                  </m:oMath>
                </a14:m>
                <a:r>
                  <a:rPr lang="en-US" sz="2800" dirty="0" smtClean="0"/>
                  <a:t> and close at the unbounded face, then there is the only cycle that doesn’t make any </a:t>
                </a:r>
                <a:r>
                  <a:rPr lang="en-US" sz="2800" dirty="0" err="1" smtClean="0"/>
                  <a:t>pentagonals</a:t>
                </a:r>
                <a:r>
                  <a:rPr lang="en-US" sz="2800" dirty="0"/>
                  <a:t> </a:t>
                </a:r>
                <a:r>
                  <a:rPr lang="en-US" sz="2800" dirty="0" smtClean="0"/>
                  <a:t>(shown in the figure)</a:t>
                </a:r>
              </a:p>
              <a:p>
                <a:pPr marL="342900" indent="-342900">
                  <a:buFont typeface="Arial" panose="020B0604020202020204" pitchFamily="34" charset="0"/>
                  <a:buChar char="•"/>
                </a:pPr>
                <a:r>
                  <a:rPr lang="en-US" sz="2800" dirty="0" smtClean="0"/>
                  <a:t>This cycle has 2k vertices but it doesn’t intersect C</a:t>
                </a:r>
                <a:r>
                  <a:rPr lang="en-US" sz="2800" baseline="-25000" dirty="0" smtClean="0"/>
                  <a:t>2</a:t>
                </a:r>
                <a:r>
                  <a:rPr lang="en-US" sz="2800" dirty="0" smtClean="0"/>
                  <a:t> !!! </a:t>
                </a:r>
              </a:p>
              <a:p>
                <a:r>
                  <a:rPr lang="en-US" sz="2800" dirty="0" smtClean="0">
                    <a:sym typeface="Wingdings" panose="05000000000000000000" pitchFamily="2" charset="2"/>
                  </a:rPr>
                  <a:t> There is no cycle C</a:t>
                </a:r>
                <a:r>
                  <a:rPr lang="en-US" sz="2800" baseline="-25000" dirty="0" smtClean="0">
                    <a:sym typeface="Wingdings" panose="05000000000000000000" pitchFamily="2" charset="2"/>
                  </a:rPr>
                  <a:t>k+1</a:t>
                </a:r>
                <a:r>
                  <a:rPr lang="en-US" sz="2800" dirty="0" smtClean="0">
                    <a:sym typeface="Wingdings" panose="05000000000000000000" pitchFamily="2" charset="2"/>
                  </a:rPr>
                  <a:t> like this</a:t>
                </a:r>
                <a:endParaRPr lang="en-US" sz="2800" dirty="0" smtClean="0"/>
              </a:p>
              <a:p>
                <a:pPr marL="342900" indent="-342900">
                  <a:buFont typeface="Arial" panose="020B0604020202020204" pitchFamily="34" charset="0"/>
                  <a:buChar char="•"/>
                </a:pP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2081718"/>
                <a:ext cx="5183221" cy="4339650"/>
              </a:xfrm>
              <a:prstGeom prst="rect">
                <a:avLst/>
              </a:prstGeom>
              <a:blipFill rotWithShape="0">
                <a:blip r:embed="rId3"/>
                <a:stretch>
                  <a:fillRect l="-2471" t="-1264" r="-3059"/>
                </a:stretch>
              </a:blipFill>
            </p:spPr>
            <p:txBody>
              <a:bodyPr/>
              <a:lstStyle/>
              <a:p>
                <a:r>
                  <a:rPr lang="en-US">
                    <a:noFill/>
                  </a:rPr>
                  <a:t> </a:t>
                </a:r>
              </a:p>
            </p:txBody>
          </p:sp>
        </mc:Fallback>
      </mc:AlternateContent>
    </p:spTree>
    <p:extLst>
      <p:ext uri="{BB962C8B-B14F-4D97-AF65-F5344CB8AC3E}">
        <p14:creationId xmlns:p14="http://schemas.microsoft.com/office/powerpoint/2010/main" val="1587120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a:t>
            </a:r>
            <a:r>
              <a:rPr lang="en-US" dirty="0" smtClean="0"/>
              <a:t>Proof – </a:t>
            </a:r>
            <a:r>
              <a:rPr lang="en-US" dirty="0"/>
              <a:t>2</a:t>
            </a:r>
            <a:r>
              <a:rPr lang="en-US" baseline="30000" dirty="0"/>
              <a:t>nd</a:t>
            </a:r>
            <a:r>
              <a:rPr lang="en-US" dirty="0"/>
              <a:t> case</a:t>
            </a:r>
          </a:p>
        </p:txBody>
      </p:sp>
      <p:sp>
        <p:nvSpPr>
          <p:cNvPr id="3" name="Content Placeholder 2"/>
          <p:cNvSpPr>
            <a:spLocks noGrp="1"/>
          </p:cNvSpPr>
          <p:nvPr>
            <p:ph idx="1"/>
          </p:nvPr>
        </p:nvSpPr>
        <p:spPr/>
        <p:txBody>
          <a:bodyPr/>
          <a:lstStyle/>
          <a:p>
            <a:r>
              <a:rPr lang="en-US" dirty="0" smtClean="0"/>
              <a:t>So C</a:t>
            </a:r>
            <a:r>
              <a:rPr lang="en-US" baseline="-25000" dirty="0" smtClean="0"/>
              <a:t>k+1</a:t>
            </a:r>
            <a:r>
              <a:rPr lang="en-US" dirty="0" smtClean="0"/>
              <a:t> will not go to the unbounded face. It means the triangles bound will be the same</a:t>
            </a:r>
          </a:p>
          <a:p>
            <a:endParaRPr lang="en-US" dirty="0"/>
          </a:p>
          <a:p>
            <a:r>
              <a:rPr lang="en-US" dirty="0" smtClean="0"/>
              <a:t>Recall that when making intersections, C</a:t>
            </a:r>
            <a:r>
              <a:rPr lang="en-US" baseline="-25000" dirty="0" smtClean="0"/>
              <a:t>k+1</a:t>
            </a:r>
            <a:r>
              <a:rPr lang="en-US" dirty="0" smtClean="0"/>
              <a:t> must split</a:t>
            </a:r>
          </a:p>
          <a:p>
            <a:pPr lvl="1"/>
            <a:r>
              <a:rPr lang="en-US" dirty="0"/>
              <a:t>1 quadrilateral into 2 quadrilaterals</a:t>
            </a:r>
          </a:p>
          <a:p>
            <a:pPr lvl="1"/>
            <a:r>
              <a:rPr lang="en-US" dirty="0"/>
              <a:t>1 triangle to 1 quadrilateral and 1 triangle</a:t>
            </a:r>
            <a:r>
              <a:rPr lang="en-US" dirty="0" smtClean="0"/>
              <a:t>.</a:t>
            </a:r>
          </a:p>
          <a:p>
            <a:pPr marL="0" indent="0">
              <a:buNone/>
            </a:pPr>
            <a:r>
              <a:rPr lang="en-US" dirty="0" smtClean="0"/>
              <a:t>to guarantee the result as a special graph</a:t>
            </a:r>
          </a:p>
          <a:p>
            <a:endParaRPr lang="en-US" dirty="0"/>
          </a:p>
        </p:txBody>
      </p:sp>
      <p:sp>
        <p:nvSpPr>
          <p:cNvPr id="4" name="Slide Number Placeholder 3"/>
          <p:cNvSpPr>
            <a:spLocks noGrp="1"/>
          </p:cNvSpPr>
          <p:nvPr>
            <p:ph type="sldNum" sz="quarter" idx="12"/>
          </p:nvPr>
        </p:nvSpPr>
        <p:spPr/>
        <p:txBody>
          <a:bodyPr/>
          <a:lstStyle/>
          <a:p>
            <a:fld id="{75F2FE2B-DFFE-455A-8625-9AA2DF40A2E8}" type="slidenum">
              <a:rPr lang="en-US" smtClean="0"/>
              <a:t>24</a:t>
            </a:fld>
            <a:endParaRPr lang="en-US"/>
          </a:p>
        </p:txBody>
      </p:sp>
    </p:spTree>
    <p:extLst>
      <p:ext uri="{BB962C8B-B14F-4D97-AF65-F5344CB8AC3E}">
        <p14:creationId xmlns:p14="http://schemas.microsoft.com/office/powerpoint/2010/main" val="3399828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727" y="108637"/>
            <a:ext cx="2268732" cy="2277087"/>
          </a:xfrm>
          <a:prstGeom prst="rect">
            <a:avLst/>
          </a:prstGeom>
        </p:spPr>
      </p:pic>
      <p:sp>
        <p:nvSpPr>
          <p:cNvPr id="2" name="Title 1"/>
          <p:cNvSpPr>
            <a:spLocks noGrp="1"/>
          </p:cNvSpPr>
          <p:nvPr>
            <p:ph type="title"/>
          </p:nvPr>
        </p:nvSpPr>
        <p:spPr/>
        <p:txBody>
          <a:bodyPr/>
          <a:lstStyle/>
          <a:p>
            <a:r>
              <a:rPr lang="en-US" dirty="0"/>
              <a:t>Lemma 2.2 – Proof – 2</a:t>
            </a:r>
            <a:r>
              <a:rPr lang="en-US" baseline="30000" dirty="0"/>
              <a:t>nd</a:t>
            </a:r>
            <a:r>
              <a:rPr lang="en-US" dirty="0"/>
              <a:t> case</a:t>
            </a:r>
          </a:p>
        </p:txBody>
      </p:sp>
      <p:sp>
        <p:nvSpPr>
          <p:cNvPr id="4" name="Slide Number Placeholder 3"/>
          <p:cNvSpPr>
            <a:spLocks noGrp="1"/>
          </p:cNvSpPr>
          <p:nvPr>
            <p:ph type="sldNum" sz="quarter" idx="12"/>
          </p:nvPr>
        </p:nvSpPr>
        <p:spPr/>
        <p:txBody>
          <a:bodyPr/>
          <a:lstStyle/>
          <a:p>
            <a:fld id="{75F2FE2B-DFFE-455A-8625-9AA2DF40A2E8}" type="slidenum">
              <a:rPr lang="en-US" smtClean="0"/>
              <a:t>25</a:t>
            </a:fld>
            <a:endParaRPr lang="en-US"/>
          </a:p>
        </p:txBody>
      </p:sp>
      <p:sp>
        <p:nvSpPr>
          <p:cNvPr id="6" name="Content Placeholder 5"/>
          <p:cNvSpPr>
            <a:spLocks noGrp="1"/>
          </p:cNvSpPr>
          <p:nvPr>
            <p:ph idx="1"/>
          </p:nvPr>
        </p:nvSpPr>
        <p:spPr>
          <a:xfrm>
            <a:off x="838199" y="1825624"/>
            <a:ext cx="7021749" cy="4530725"/>
          </a:xfrm>
        </p:spPr>
        <p:txBody>
          <a:bodyPr>
            <a:normAutofit/>
          </a:bodyPr>
          <a:lstStyle/>
          <a:p>
            <a:pPr marL="0" indent="0">
              <a:buNone/>
            </a:pPr>
            <a:r>
              <a:rPr lang="en-US" dirty="0" smtClean="0"/>
              <a:t>However, the rule above makes C</a:t>
            </a:r>
            <a:r>
              <a:rPr lang="en-US" baseline="-25000" dirty="0" smtClean="0"/>
              <a:t>k+1</a:t>
            </a:r>
            <a:r>
              <a:rPr lang="en-US" dirty="0" smtClean="0"/>
              <a:t> follow only 1 direction that will tend towards the triangles bound. </a:t>
            </a:r>
          </a:p>
          <a:p>
            <a:pPr lvl="1"/>
            <a:r>
              <a:rPr lang="en-US" dirty="0" smtClean="0"/>
              <a:t>If C</a:t>
            </a:r>
            <a:r>
              <a:rPr lang="en-US" baseline="-25000" dirty="0" smtClean="0"/>
              <a:t>k+1</a:t>
            </a:r>
            <a:r>
              <a:rPr lang="en-US" dirty="0" smtClean="0"/>
              <a:t> intersects at least 1 triangle at the bound, so the triangles bound will be broken by a new quadrilateral was made</a:t>
            </a:r>
          </a:p>
          <a:p>
            <a:pPr lvl="1"/>
            <a:r>
              <a:rPr lang="en-US" dirty="0" smtClean="0"/>
              <a:t>If C</a:t>
            </a:r>
            <a:r>
              <a:rPr lang="en-US" baseline="-25000" dirty="0" smtClean="0"/>
              <a:t>k+1</a:t>
            </a:r>
            <a:r>
              <a:rPr lang="en-US" dirty="0" smtClean="0"/>
              <a:t> tries to not intersect triangle, it must change to follow other ways which then create </a:t>
            </a:r>
            <a:r>
              <a:rPr lang="en-US" dirty="0" err="1" smtClean="0"/>
              <a:t>pentagonals</a:t>
            </a:r>
            <a:endParaRPr lang="en-US" dirty="0"/>
          </a:p>
          <a:p>
            <a:pPr marL="0" indent="0">
              <a:buNone/>
            </a:pPr>
            <a:endParaRPr lang="en-US" dirty="0"/>
          </a:p>
        </p:txBody>
      </p:sp>
      <p:pic>
        <p:nvPicPr>
          <p:cNvPr id="8"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0399" y="2385724"/>
            <a:ext cx="2260060" cy="226838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4654" y="4654106"/>
            <a:ext cx="2195805" cy="2203894"/>
          </a:xfrm>
          <a:prstGeom prst="rect">
            <a:avLst/>
          </a:prstGeom>
        </p:spPr>
      </p:pic>
      <p:cxnSp>
        <p:nvCxnSpPr>
          <p:cNvPr id="11" name="Straight Arrow Connector 10"/>
          <p:cNvCxnSpPr/>
          <p:nvPr/>
        </p:nvCxnSpPr>
        <p:spPr>
          <a:xfrm>
            <a:off x="7645400" y="4619007"/>
            <a:ext cx="746327" cy="78272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645400" y="1753292"/>
            <a:ext cx="746327" cy="1658775"/>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45400" y="3412067"/>
            <a:ext cx="946310" cy="839579"/>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217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2.2 – Proof – 2</a:t>
            </a:r>
            <a:r>
              <a:rPr lang="en-US" baseline="30000" dirty="0"/>
              <a:t>nd</a:t>
            </a:r>
            <a:r>
              <a:rPr lang="en-US" dirty="0"/>
              <a:t>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So, there is no special graph can be made in the 2</a:t>
                </a:r>
                <a:r>
                  <a:rPr lang="en-US" baseline="30000" dirty="0" smtClean="0"/>
                  <a:t>nd</a:t>
                </a:r>
                <a:r>
                  <a:rPr lang="en-US" dirty="0" smtClean="0"/>
                  <a:t> case</a:t>
                </a:r>
              </a:p>
              <a:p>
                <a:pPr marL="0" indent="0">
                  <a:buNone/>
                </a:pPr>
                <a:r>
                  <a:rPr lang="en-US" dirty="0" smtClean="0"/>
                  <a:t>Similarly, with other closest sets </a:t>
                </a:r>
                <a14:m>
                  <m:oMath xmlns:m="http://schemas.openxmlformats.org/officeDocument/2006/math">
                    <m:r>
                      <a:rPr lang="en-US">
                        <a:latin typeface="Cambria Math" panose="02040503050406030204" pitchFamily="18" charset="0"/>
                        <a:ea typeface="Cambria Math" panose="02040503050406030204" pitchFamily="18" charset="0"/>
                      </a:rPr>
                      <m:t>ℭ</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C</m:t>
                            </m:r>
                          </m:e>
                          <m:sub>
                            <m:r>
                              <m:rPr>
                                <m:sty m:val="p"/>
                              </m:rPr>
                              <a:rPr lang="en-US">
                                <a:latin typeface="Cambria Math" panose="02040503050406030204" pitchFamily="18" charset="0"/>
                                <a:ea typeface="Cambria Math" panose="02040503050406030204" pitchFamily="18" charset="0"/>
                              </a:rPr>
                              <m:t>k</m:t>
                            </m:r>
                            <m:r>
                              <a:rPr lang="en-US">
                                <a:latin typeface="Cambria Math" panose="02040503050406030204" pitchFamily="18" charset="0"/>
                                <a:ea typeface="Cambria Math" panose="02040503050406030204" pitchFamily="18" charset="0"/>
                              </a:rPr>
                              <m:t>+1</m:t>
                            </m:r>
                          </m:sub>
                        </m:sSub>
                      </m:e>
                    </m:d>
                    <m:r>
                      <a:rPr lang="en-US">
                        <a:solidFill>
                          <a:srgbClr val="FF0000"/>
                        </a:solidFill>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ea typeface="Cambria Math" panose="02040503050406030204" pitchFamily="18" charset="0"/>
                      </a:rPr>
                      <m:t>{</m:t>
                    </m:r>
                  </m:oMath>
                </a14:m>
                <a:r>
                  <a:rPr lang="en-US" dirty="0"/>
                  <a:t>C</a:t>
                </a:r>
                <a:r>
                  <a:rPr lang="en-US" baseline="-25000" dirty="0"/>
                  <a:t>1</a:t>
                </a:r>
                <a:r>
                  <a:rPr lang="en-US" dirty="0"/>
                  <a:t> , C</a:t>
                </a:r>
                <a:r>
                  <a:rPr lang="en-US" baseline="-25000" dirty="0"/>
                  <a:t>2</a:t>
                </a:r>
                <a:r>
                  <a:rPr lang="en-US" dirty="0"/>
                  <a:t>} or</a:t>
                </a:r>
                <a14:m>
                  <m:oMath xmlns:m="http://schemas.openxmlformats.org/officeDocument/2006/math">
                    <m:r>
                      <a:rPr lang="en-US">
                        <a:latin typeface="Cambria Math" panose="02040503050406030204" pitchFamily="18" charset="0"/>
                        <a:ea typeface="Cambria Math" panose="02040503050406030204" pitchFamily="18" charset="0"/>
                      </a:rPr>
                      <m:t> {</m:t>
                    </m:r>
                  </m:oMath>
                </a14:m>
                <a:r>
                  <a:rPr lang="en-US" dirty="0"/>
                  <a:t>C</a:t>
                </a:r>
                <a:r>
                  <a:rPr lang="en-US" baseline="-25000" dirty="0"/>
                  <a:t>2</a:t>
                </a:r>
                <a:r>
                  <a:rPr lang="en-US" dirty="0"/>
                  <a:t> , C</a:t>
                </a:r>
                <a:r>
                  <a:rPr lang="en-US" baseline="-25000" dirty="0"/>
                  <a:t>3</a:t>
                </a:r>
                <a:r>
                  <a:rPr lang="en-US" dirty="0"/>
                  <a:t>} or … {C</a:t>
                </a:r>
                <a:r>
                  <a:rPr lang="en-US" baseline="-25000" dirty="0"/>
                  <a:t>i</a:t>
                </a:r>
                <a:r>
                  <a:rPr lang="en-US" dirty="0"/>
                  <a:t>, C</a:t>
                </a:r>
                <a:r>
                  <a:rPr lang="en-US" baseline="-25000" dirty="0"/>
                  <a:t>i+1</a:t>
                </a:r>
                <a:r>
                  <a:rPr lang="en-US" dirty="0"/>
                  <a:t>} or … {</a:t>
                </a:r>
                <a:r>
                  <a:rPr lang="en-US" dirty="0" err="1"/>
                  <a:t>C</a:t>
                </a:r>
                <a:r>
                  <a:rPr lang="en-US" baseline="-25000" dirty="0" err="1"/>
                  <a:t>k</a:t>
                </a:r>
                <a:r>
                  <a:rPr lang="en-US" dirty="0"/>
                  <a:t>, C</a:t>
                </a:r>
                <a:r>
                  <a:rPr lang="en-US" baseline="-25000" dirty="0"/>
                  <a:t>1</a:t>
                </a:r>
                <a:r>
                  <a:rPr lang="en-US" dirty="0" smtClean="0"/>
                  <a:t>}, they will not produce any S</a:t>
                </a:r>
                <a:r>
                  <a:rPr lang="en-US" baseline="-25000" dirty="0" smtClean="0"/>
                  <a:t>k+1</a:t>
                </a:r>
                <a:endParaRPr lang="en-US" dirty="0"/>
              </a:p>
              <a:p>
                <a:pPr marL="0" indent="0">
                  <a:buNone/>
                </a:pPr>
                <a:endParaRPr lang="en-US" dirty="0"/>
              </a:p>
              <a:p>
                <a:pPr>
                  <a:buFont typeface="Wingdings" panose="05000000000000000000" pitchFamily="2" charset="2"/>
                  <a:buChar char="è"/>
                </a:pPr>
                <a:r>
                  <a:rPr lang="en-US" dirty="0" smtClean="0">
                    <a:sym typeface="Wingdings" panose="05000000000000000000" pitchFamily="2" charset="2"/>
                  </a:rPr>
                  <a:t>S</a:t>
                </a:r>
                <a:r>
                  <a:rPr lang="en-US" baseline="-25000" dirty="0" smtClean="0">
                    <a:sym typeface="Wingdings" panose="05000000000000000000" pitchFamily="2" charset="2"/>
                  </a:rPr>
                  <a:t>k+1</a:t>
                </a:r>
                <a:r>
                  <a:rPr lang="en-US" dirty="0" smtClean="0">
                    <a:sym typeface="Wingdings" panose="05000000000000000000" pitchFamily="2" charset="2"/>
                  </a:rPr>
                  <a:t> in the 1</a:t>
                </a:r>
                <a:r>
                  <a:rPr lang="en-US" baseline="30000" dirty="0" smtClean="0">
                    <a:sym typeface="Wingdings" panose="05000000000000000000" pitchFamily="2" charset="2"/>
                  </a:rPr>
                  <a:t>st</a:t>
                </a:r>
                <a:r>
                  <a:rPr lang="en-US" dirty="0" smtClean="0">
                    <a:sym typeface="Wingdings" panose="05000000000000000000" pitchFamily="2" charset="2"/>
                  </a:rPr>
                  <a:t> case is unique after all </a:t>
                </a:r>
              </a:p>
              <a:p>
                <a:pPr marL="0" indent="0">
                  <a:buNone/>
                </a:pPr>
                <a:r>
                  <a:rPr lang="en-US" dirty="0" smtClean="0">
                    <a:sym typeface="Wingdings" panose="05000000000000000000" pitchFamily="2" charset="2"/>
                  </a:rPr>
                  <a:t>The induction step is proved.</a:t>
                </a:r>
              </a:p>
              <a:p>
                <a:pPr marL="0" indent="0">
                  <a:buNone/>
                </a:pPr>
                <a:r>
                  <a:rPr lang="en-US" dirty="0" smtClean="0">
                    <a:sym typeface="Wingdings" panose="05000000000000000000" pitchFamily="2" charset="2"/>
                  </a:rPr>
                  <a:t> S</a:t>
                </a:r>
                <a:r>
                  <a:rPr lang="en-US" baseline="-25000" dirty="0" smtClean="0">
                    <a:sym typeface="Wingdings" panose="05000000000000000000" pitchFamily="2" charset="2"/>
                  </a:rPr>
                  <a:t>k+1</a:t>
                </a:r>
                <a:r>
                  <a:rPr lang="en-US" dirty="0" smtClean="0">
                    <a:sym typeface="Wingdings" panose="05000000000000000000" pitchFamily="2" charset="2"/>
                  </a:rPr>
                  <a:t> is unique and it has the form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r="-17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26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8010" y="3208243"/>
            <a:ext cx="3047190" cy="3058414"/>
          </a:xfrm>
          <a:prstGeom prst="rect">
            <a:avLst/>
          </a:prstGeom>
        </p:spPr>
      </p:pic>
    </p:spTree>
    <p:extLst>
      <p:ext uri="{BB962C8B-B14F-4D97-AF65-F5344CB8AC3E}">
        <p14:creationId xmlns:p14="http://schemas.microsoft.com/office/powerpoint/2010/main" val="809463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2560"/>
            <a:ext cx="5955156" cy="5943600"/>
          </a:xfrm>
        </p:spPr>
      </p:pic>
      <p:sp>
        <p:nvSpPr>
          <p:cNvPr id="4" name="Slide Number Placeholder 3"/>
          <p:cNvSpPr>
            <a:spLocks noGrp="1"/>
          </p:cNvSpPr>
          <p:nvPr>
            <p:ph type="sldNum" sz="quarter" idx="12"/>
          </p:nvPr>
        </p:nvSpPr>
        <p:spPr/>
        <p:txBody>
          <a:bodyPr/>
          <a:lstStyle/>
          <a:p>
            <a:fld id="{75F2FE2B-DFFE-455A-8625-9AA2DF40A2E8}" type="slidenum">
              <a:rPr lang="en-US" smtClean="0"/>
              <a:t>27</a:t>
            </a:fld>
            <a:endParaRPr lang="en-US" dirty="0"/>
          </a:p>
        </p:txBody>
      </p:sp>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076" y="0"/>
            <a:ext cx="6260332" cy="6248400"/>
          </a:xfrm>
          <a:prstGeom prst="rect">
            <a:avLst/>
          </a:prstGeom>
        </p:spPr>
      </p:pic>
      <p:sp>
        <p:nvSpPr>
          <p:cNvPr id="7" name="TextBox 6"/>
          <p:cNvSpPr txBox="1"/>
          <p:nvPr/>
        </p:nvSpPr>
        <p:spPr>
          <a:xfrm>
            <a:off x="2594299" y="6106160"/>
            <a:ext cx="766557" cy="707886"/>
          </a:xfrm>
          <a:prstGeom prst="rect">
            <a:avLst/>
          </a:prstGeom>
          <a:noFill/>
        </p:spPr>
        <p:txBody>
          <a:bodyPr wrap="none" rtlCol="0">
            <a:spAutoFit/>
          </a:bodyPr>
          <a:lstStyle/>
          <a:p>
            <a:r>
              <a:rPr lang="en-US" sz="4000" dirty="0">
                <a:solidFill>
                  <a:srgbClr val="FF0000"/>
                </a:solidFill>
              </a:rPr>
              <a:t>S</a:t>
            </a:r>
            <a:r>
              <a:rPr lang="en-US" sz="4000" baseline="-25000" dirty="0">
                <a:solidFill>
                  <a:srgbClr val="FF0000"/>
                </a:solidFill>
              </a:rPr>
              <a:t>12</a:t>
            </a:r>
            <a:endParaRPr lang="en-US" sz="4000" dirty="0">
              <a:solidFill>
                <a:srgbClr val="FF0000"/>
              </a:solidFill>
            </a:endParaRPr>
          </a:p>
        </p:txBody>
      </p:sp>
      <p:sp>
        <p:nvSpPr>
          <p:cNvPr id="8" name="TextBox 7"/>
          <p:cNvSpPr txBox="1"/>
          <p:nvPr/>
        </p:nvSpPr>
        <p:spPr>
          <a:xfrm>
            <a:off x="8903659" y="6096000"/>
            <a:ext cx="766557" cy="707886"/>
          </a:xfrm>
          <a:prstGeom prst="rect">
            <a:avLst/>
          </a:prstGeom>
          <a:noFill/>
        </p:spPr>
        <p:txBody>
          <a:bodyPr wrap="none" rtlCol="0">
            <a:spAutoFit/>
          </a:bodyPr>
          <a:lstStyle/>
          <a:p>
            <a:r>
              <a:rPr lang="en-US" sz="4000" dirty="0" smtClean="0">
                <a:solidFill>
                  <a:srgbClr val="FF0000"/>
                </a:solidFill>
              </a:rPr>
              <a:t>S</a:t>
            </a:r>
            <a:r>
              <a:rPr lang="en-US" sz="4000" baseline="-25000" dirty="0" smtClean="0">
                <a:solidFill>
                  <a:srgbClr val="FF0000"/>
                </a:solidFill>
              </a:rPr>
              <a:t>20</a:t>
            </a:r>
            <a:endParaRPr lang="en-US" sz="4000" dirty="0">
              <a:solidFill>
                <a:srgbClr val="FF0000"/>
              </a:solidFill>
            </a:endParaRPr>
          </a:p>
        </p:txBody>
      </p:sp>
    </p:spTree>
    <p:extLst>
      <p:ext uri="{BB962C8B-B14F-4D97-AF65-F5344CB8AC3E}">
        <p14:creationId xmlns:p14="http://schemas.microsoft.com/office/powerpoint/2010/main" val="1361976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Lemma 3. </a:t>
            </a:r>
            <a:endParaRPr lang="en-US" dirty="0"/>
          </a:p>
        </p:txBody>
      </p:sp>
      <p:sp>
        <p:nvSpPr>
          <p:cNvPr id="3" name="Content Placeholder 2"/>
          <p:cNvSpPr>
            <a:spLocks noGrp="1"/>
          </p:cNvSpPr>
          <p:nvPr>
            <p:ph idx="1"/>
          </p:nvPr>
        </p:nvSpPr>
        <p:spPr/>
        <p:txBody>
          <a:bodyPr/>
          <a:lstStyle/>
          <a:p>
            <a:pPr marL="0" indent="0">
              <a:buNone/>
            </a:pPr>
            <a:r>
              <a:rPr lang="en-US" dirty="0" err="1" smtClean="0"/>
              <a:t>S</a:t>
            </a:r>
            <a:r>
              <a:rPr lang="en-US" baseline="-25000" dirty="0" err="1" smtClean="0"/>
              <a:t>k</a:t>
            </a:r>
            <a:r>
              <a:rPr lang="en-US" dirty="0" smtClean="0"/>
              <a:t> can be transform into the following equivalent graph:  </a:t>
            </a:r>
            <a:endParaRPr lang="en-US" dirty="0"/>
          </a:p>
        </p:txBody>
      </p:sp>
      <p:sp>
        <p:nvSpPr>
          <p:cNvPr id="4" name="Slide Number Placeholder 3"/>
          <p:cNvSpPr>
            <a:spLocks noGrp="1"/>
          </p:cNvSpPr>
          <p:nvPr>
            <p:ph type="sldNum" sz="quarter" idx="12"/>
          </p:nvPr>
        </p:nvSpPr>
        <p:spPr/>
        <p:txBody>
          <a:bodyPr/>
          <a:lstStyle/>
          <a:p>
            <a:fld id="{75F2FE2B-DFFE-455A-8625-9AA2DF40A2E8}" type="slidenum">
              <a:rPr lang="en-US" smtClean="0"/>
              <a:t>28</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411411783"/>
                  </p:ext>
                </p:extLst>
              </p:nvPr>
            </p:nvGraphicFramePr>
            <p:xfrm>
              <a:off x="2260603" y="2294072"/>
              <a:ext cx="10100730" cy="4062278"/>
            </p:xfrm>
            <a:graphic>
              <a:graphicData uri="http://schemas.openxmlformats.org/drawingml/2006/table">
                <a:tbl>
                  <a:tblPr firstRow="1" bandRow="1">
                    <a:tableStyleId>{5940675A-B579-460E-94D1-54222C63F5DA}</a:tableStyleId>
                  </a:tblPr>
                  <a:tblGrid>
                    <a:gridCol w="673382"/>
                    <a:gridCol w="673382"/>
                    <a:gridCol w="673382"/>
                    <a:gridCol w="673382"/>
                    <a:gridCol w="673382"/>
                    <a:gridCol w="673382"/>
                    <a:gridCol w="673382"/>
                    <a:gridCol w="673382"/>
                    <a:gridCol w="673382"/>
                    <a:gridCol w="673382"/>
                    <a:gridCol w="673382"/>
                    <a:gridCol w="673382"/>
                    <a:gridCol w="673382"/>
                    <a:gridCol w="673382"/>
                    <a:gridCol w="673382"/>
                  </a:tblGrid>
                  <a:tr h="285397">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					        </a:t>
                          </a:r>
                          <a:r>
                            <a:rPr lang="en-US" sz="1300" baseline="0" dirty="0" smtClean="0"/>
                            <a:t>          V</a:t>
                          </a:r>
                          <a:r>
                            <a:rPr lang="en-US" sz="1300" baseline="-25000" dirty="0" smtClean="0"/>
                            <a:t>k,1 </a:t>
                          </a:r>
                          <a:r>
                            <a:rPr lang="en-US" sz="1300" baseline="0" dirty="0" smtClean="0"/>
                            <a:t>           </a:t>
                          </a:r>
                          <a:r>
                            <a:rPr lang="en-US" sz="1300" baseline="0" dirty="0" err="1" smtClean="0"/>
                            <a:t>V</a:t>
                          </a:r>
                          <a:r>
                            <a:rPr lang="en-US" sz="1300" baseline="-25000" dirty="0" err="1" smtClean="0"/>
                            <a:t>k,1</a:t>
                          </a:r>
                          <a:r>
                            <a:rPr lang="en-US" sz="1300" baseline="0" dirty="0" smtClean="0"/>
                            <a:t>           V</a:t>
                          </a:r>
                          <a:r>
                            <a:rPr lang="en-US" sz="1300" baseline="-25000" dirty="0" smtClean="0"/>
                            <a:t>k,2</a:t>
                          </a:r>
                          <a:r>
                            <a:rPr lang="en-US" sz="1300" baseline="0" dirty="0" smtClean="0"/>
                            <a:t>            …               V</a:t>
                          </a:r>
                          <a:r>
                            <a:rPr lang="en-US" sz="1300" baseline="-25000" dirty="0" smtClean="0"/>
                            <a:t>k,k-3</a:t>
                          </a:r>
                          <a:r>
                            <a:rPr lang="en-US" sz="1300" baseline="0" dirty="0" smtClean="0"/>
                            <a:t>          V</a:t>
                          </a:r>
                          <a:r>
                            <a:rPr lang="en-US" sz="1300" baseline="-25000" dirty="0" smtClean="0"/>
                            <a:t>k,k-2</a:t>
                          </a:r>
                          <a:endParaRPr lang="en-US" sz="1300" dirty="0" smtClean="0"/>
                        </a:p>
                      </a:txBody>
                      <a:tcPr marL="66581" marR="66581" marT="33290" marB="3329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dirty="0"/>
                        </a:p>
                      </a:txBody>
                      <a:tcPr marL="76515" marR="76515" marT="38257" marB="38257">
                        <a:lnR w="12700" cap="flat" cmpd="sng" algn="ctr">
                          <a:noFill/>
                          <a:prstDash val="solid"/>
                          <a:round/>
                          <a:headEnd type="none" w="med" len="med"/>
                          <a:tailEnd type="none" w="med" len="med"/>
                        </a:lnR>
                      </a:tcPr>
                    </a:tc>
                    <a:tc rowSpan="10">
                      <a:txBody>
                        <a:bodyPr/>
                        <a:lstStyle/>
                        <a:p>
                          <a:endParaRPr lang="en-US" sz="1300" dirty="0" smtClean="0"/>
                        </a:p>
                        <a:p>
                          <a:endParaRPr lang="en-US" sz="1300" dirty="0" smtClean="0"/>
                        </a:p>
                        <a:p>
                          <a:endParaRPr lang="en-US" sz="1300" dirty="0" smtClean="0"/>
                        </a:p>
                        <a:p>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k,1</a:t>
                          </a:r>
                          <a:r>
                            <a:rPr lang="en-US" sz="1200" dirty="0" smtClean="0"/>
                            <a:t>) </a:t>
                          </a:r>
                          <a:endParaRPr lang="en-US" sz="1200" dirty="0"/>
                        </a:p>
                        <a:p>
                          <a:endParaRPr lang="en-US" sz="1300" dirty="0"/>
                        </a:p>
                      </a:txBody>
                      <a:tcPr marL="66581" marR="66581" marT="33290" marB="33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300" baseline="0" dirty="0" smtClean="0"/>
                            <a:t>V</a:t>
                          </a:r>
                          <a:r>
                            <a:rPr lang="en-US" sz="1300" baseline="-25000" dirty="0" smtClean="0"/>
                            <a:t>1,1</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1,2</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1,3</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1,k-2</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1,1</a:t>
                          </a:r>
                          <a:r>
                            <a:rPr lang="en-US" sz="1400" dirty="0" smtClean="0"/>
                            <a:t>) </a:t>
                          </a:r>
                          <a:endParaRPr lang="en-US" sz="1300" dirty="0"/>
                        </a:p>
                      </a:txBody>
                      <a:tcPr marL="66581" marR="66581" marT="33290" marB="33290"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2,1</a:t>
                          </a:r>
                          <a:endParaRPr lang="en-US" sz="1300" dirty="0"/>
                        </a:p>
                      </a:txBody>
                      <a:tcPr marL="66581" marR="66581" marT="33290" marB="33290"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300" dirty="0" smtClean="0"/>
                            <a:t>V</a:t>
                          </a:r>
                          <a:r>
                            <a:rPr lang="en-US" sz="1300" baseline="-25000" dirty="0" smtClean="0"/>
                            <a:t>2,2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2,3</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2,k-2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2,1</a:t>
                          </a:r>
                          <a:r>
                            <a:rPr lang="en-US" sz="1200" dirty="0" smtClean="0"/>
                            <a:t>) </a:t>
                          </a:r>
                          <a:endParaRPr lang="en-US" sz="1200" dirty="0"/>
                        </a:p>
                      </a:txBody>
                      <a:tcPr marL="66581" marR="66581" marT="33290" marB="3329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500" dirty="0"/>
                        </a:p>
                      </a:txBody>
                      <a:tcPr marL="76515" marR="76515" marT="38257" marB="38257"/>
                    </a:tc>
                  </a:tr>
                  <a:tr h="413404">
                    <a:tc>
                      <a:txBody>
                        <a:bodyPr/>
                        <a:lstStyle/>
                        <a:p>
                          <a:endParaRPr lang="en-US" sz="130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3,1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3,2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3,3</a:t>
                          </a:r>
                          <a:endParaRPr lang="en-US" sz="1300" dirty="0" smtClean="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3,k-2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3,1</a:t>
                          </a:r>
                          <a:r>
                            <a:rPr lang="en-US" sz="1200" dirty="0" smtClean="0"/>
                            <a:t>)  </a:t>
                          </a:r>
                          <a:endParaRPr lang="en-US" sz="1200" dirty="0"/>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13404">
                    <a:tc>
                      <a:txBody>
                        <a:bodyPr/>
                        <a:lstStyle/>
                        <a:p>
                          <a:endParaRPr lang="en-US" sz="130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aseline="0" dirty="0" smtClean="0"/>
                            <a:t>V</a:t>
                          </a:r>
                          <a:r>
                            <a:rPr lang="en-US" sz="1300" baseline="-25000" dirty="0" smtClean="0"/>
                            <a:t>k-2,1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k-2,k-2</a:t>
                          </a:r>
                          <a:endParaRPr lang="en-US" sz="1300" dirty="0" smtClean="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k-2,1</a:t>
                          </a:r>
                          <a:r>
                            <a:rPr lang="en-US" sz="1200" dirty="0" smtClean="0"/>
                            <a:t>) </a:t>
                          </a:r>
                          <a:endParaRPr lang="en-US" sz="1200" dirty="0"/>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k-1,1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k-1,1</a:t>
                          </a:r>
                          <a:r>
                            <a:rPr lang="en-US" sz="1200" dirty="0" smtClean="0"/>
                            <a:t>) </a:t>
                          </a:r>
                          <a:endParaRPr lang="en-US" sz="1200" dirty="0"/>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1,1</a:t>
                          </a:r>
                          <a:endParaRPr lang="en-US" sz="1300" dirty="0" smtClean="0"/>
                        </a:p>
                      </a:txBody>
                      <a:tcPr marL="66581" marR="66581" marT="33290" marB="3329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a:t>
                          </a:r>
                          <a:endParaRPr lang="en-US" sz="1300" dirty="0" smtClean="0"/>
                        </a:p>
                      </a:txBody>
                      <a:tcPr marL="66581" marR="66581" marT="33290" marB="33290"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l-GR" sz="1200" b="0" i="0" smtClean="0">
                                  <a:latin typeface="Cambria Math" panose="02040503050406030204" pitchFamily="18" charset="0"/>
                                  <a:ea typeface="Cambria Math" panose="02040503050406030204" pitchFamily="18" charset="0"/>
                                </a:rPr>
                                <m:t>Ψ</m:t>
                              </m:r>
                            </m:oMath>
                          </a14:m>
                          <a:r>
                            <a:rPr lang="en-US" sz="1200" b="0" i="0" dirty="0" smtClean="0"/>
                            <a:t>(V</a:t>
                          </a:r>
                          <a:r>
                            <a:rPr lang="en-US" sz="1200" b="0" i="0" baseline="-25000" dirty="0" smtClean="0"/>
                            <a:t>k,1</a:t>
                          </a:r>
                          <a:r>
                            <a:rPr lang="en-US" sz="1200" b="0" i="0" dirty="0" smtClean="0"/>
                            <a:t>)</a:t>
                          </a:r>
                          <a:endParaRPr lang="en-US" sz="1200" b="0" i="0" dirty="0"/>
                        </a:p>
                      </a:txBody>
                      <a:tcPr marL="66581" marR="66581" marT="33290" marB="33290" anchor="ctr">
                        <a:lnL w="12700" cap="flat" cmpd="sng" algn="ctr">
                          <a:solidFill>
                            <a:schemeClr val="accent6">
                              <a:lumMod val="7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tcPr>
                    </a:tc>
                    <a:tc>
                      <a:txBody>
                        <a:bodyPr/>
                        <a:lstStyle/>
                        <a:p>
                          <a:endParaRPr lang="en-US" sz="1300" dirty="0"/>
                        </a:p>
                      </a:txBody>
                      <a:tcPr marL="66581" marR="66581" marT="33290" marB="33290">
                        <a:lnL w="12700" cmpd="sng">
                          <a:noFill/>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R w="12700" cmpd="sng">
                          <a:noFill/>
                        </a:lnR>
                        <a:lnT w="12700" cap="flat" cmpd="sng" algn="ctr">
                          <a:noFill/>
                          <a:prstDash val="solid"/>
                          <a:round/>
                          <a:headEnd type="none" w="med" len="med"/>
                          <a:tailEnd type="none" w="med" len="med"/>
                        </a:lnT>
                        <a:lnB w="12700" cmpd="sng">
                          <a:noFill/>
                        </a:lnB>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69649">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                                </a:t>
                          </a:r>
                          <a:r>
                            <a:rPr lang="en-US" sz="1300" baseline="0" dirty="0" smtClean="0"/>
                            <a:t>V</a:t>
                          </a:r>
                          <a:r>
                            <a:rPr lang="en-US" sz="1300" baseline="-25000" dirty="0" smtClean="0"/>
                            <a:t>1,2  </a:t>
                          </a:r>
                          <a:r>
                            <a:rPr lang="en-US" sz="1300" baseline="0" dirty="0" smtClean="0"/>
                            <a:t>          V</a:t>
                          </a:r>
                          <a:r>
                            <a:rPr lang="en-US" sz="1300" baseline="-25000" dirty="0" smtClean="0"/>
                            <a:t>1,3 </a:t>
                          </a:r>
                          <a:r>
                            <a:rPr lang="en-US" sz="1300" baseline="0" dirty="0" smtClean="0"/>
                            <a:t>           …               V</a:t>
                          </a:r>
                          <a:r>
                            <a:rPr lang="en-US" sz="1300" baseline="-25000" dirty="0" smtClean="0"/>
                            <a:t>1,k-2</a:t>
                          </a:r>
                          <a:r>
                            <a:rPr lang="en-US" sz="1300" baseline="0" dirty="0" smtClean="0"/>
                            <a:t>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1,1</a:t>
                          </a:r>
                          <a:r>
                            <a:rPr lang="en-US" sz="1200" dirty="0" smtClean="0"/>
                            <a:t>) </a:t>
                          </a:r>
                          <a14:m>
                            <m:oMath xmlns:m="http://schemas.openxmlformats.org/officeDocument/2006/math">
                              <m:r>
                                <a:rPr lang="en-US" sz="1200" b="0" i="0" smtClean="0">
                                  <a:latin typeface="Cambria Math" panose="02040503050406030204" pitchFamily="18" charset="0"/>
                                  <a:ea typeface="Cambria Math" panose="02040503050406030204" pitchFamily="18" charset="0"/>
                                </a:rPr>
                                <m:t>     </m:t>
                              </m:r>
                              <m:r>
                                <m:rPr>
                                  <m:sty m:val="p"/>
                                </m:rPr>
                                <a:rPr lang="el-GR" sz="1200" i="1" smtClean="0">
                                  <a:latin typeface="Cambria Math" panose="02040503050406030204" pitchFamily="18" charset="0"/>
                                  <a:ea typeface="Cambria Math" panose="02040503050406030204" pitchFamily="18" charset="0"/>
                                </a:rPr>
                                <m:t>Ψ</m:t>
                              </m:r>
                            </m:oMath>
                          </a14:m>
                          <a:r>
                            <a:rPr lang="en-US" sz="1200" dirty="0" smtClean="0"/>
                            <a:t>(V</a:t>
                          </a:r>
                          <a:r>
                            <a:rPr lang="en-US" sz="1200" baseline="-25000" dirty="0" smtClean="0"/>
                            <a:t>1,1</a:t>
                          </a:r>
                          <a:r>
                            <a:rPr lang="en-US" sz="1200" dirty="0" smtClean="0"/>
                            <a:t>) </a:t>
                          </a:r>
                          <a:endParaRPr lang="en-US" sz="1300" dirty="0" smtClean="0"/>
                        </a:p>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411411783"/>
                  </p:ext>
                </p:extLst>
              </p:nvPr>
            </p:nvGraphicFramePr>
            <p:xfrm>
              <a:off x="2260603" y="2294072"/>
              <a:ext cx="10100730" cy="4062278"/>
            </p:xfrm>
            <a:graphic>
              <a:graphicData uri="http://schemas.openxmlformats.org/drawingml/2006/table">
                <a:tbl>
                  <a:tblPr firstRow="1" bandRow="1">
                    <a:tableStyleId>{5940675A-B579-460E-94D1-54222C63F5DA}</a:tableStyleId>
                  </a:tblPr>
                  <a:tblGrid>
                    <a:gridCol w="673382"/>
                    <a:gridCol w="673382"/>
                    <a:gridCol w="673382"/>
                    <a:gridCol w="673382"/>
                    <a:gridCol w="673382"/>
                    <a:gridCol w="673382"/>
                    <a:gridCol w="673382"/>
                    <a:gridCol w="673382"/>
                    <a:gridCol w="673382"/>
                    <a:gridCol w="673382"/>
                    <a:gridCol w="673382"/>
                    <a:gridCol w="673382"/>
                    <a:gridCol w="673382"/>
                    <a:gridCol w="673382"/>
                    <a:gridCol w="673382"/>
                  </a:tblGrid>
                  <a:tr h="285397">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					        </a:t>
                          </a:r>
                          <a:r>
                            <a:rPr lang="en-US" sz="1300" baseline="0" dirty="0" smtClean="0"/>
                            <a:t>          V</a:t>
                          </a:r>
                          <a:r>
                            <a:rPr lang="en-US" sz="1300" baseline="-25000" dirty="0" smtClean="0"/>
                            <a:t>k,1 </a:t>
                          </a:r>
                          <a:r>
                            <a:rPr lang="en-US" sz="1300" baseline="0" dirty="0" smtClean="0"/>
                            <a:t>           </a:t>
                          </a:r>
                          <a:r>
                            <a:rPr lang="en-US" sz="1300" baseline="0" dirty="0" err="1" smtClean="0"/>
                            <a:t>V</a:t>
                          </a:r>
                          <a:r>
                            <a:rPr lang="en-US" sz="1300" baseline="-25000" dirty="0" err="1" smtClean="0"/>
                            <a:t>k,1</a:t>
                          </a:r>
                          <a:r>
                            <a:rPr lang="en-US" sz="1300" baseline="0" dirty="0" smtClean="0"/>
                            <a:t>           V</a:t>
                          </a:r>
                          <a:r>
                            <a:rPr lang="en-US" sz="1300" baseline="-25000" dirty="0" smtClean="0"/>
                            <a:t>k,2</a:t>
                          </a:r>
                          <a:r>
                            <a:rPr lang="en-US" sz="1300" baseline="0" dirty="0" smtClean="0"/>
                            <a:t>            …               V</a:t>
                          </a:r>
                          <a:r>
                            <a:rPr lang="en-US" sz="1300" baseline="-25000" dirty="0" smtClean="0"/>
                            <a:t>k,k-3</a:t>
                          </a:r>
                          <a:r>
                            <a:rPr lang="en-US" sz="1300" baseline="0" dirty="0" smtClean="0"/>
                            <a:t>          V</a:t>
                          </a:r>
                          <a:r>
                            <a:rPr lang="en-US" sz="1300" baseline="-25000" dirty="0" smtClean="0"/>
                            <a:t>k,k-2</a:t>
                          </a:r>
                          <a:endParaRPr lang="en-US" sz="1300" dirty="0" smtClean="0"/>
                        </a:p>
                      </a:txBody>
                      <a:tcPr marL="66581" marR="66581" marT="33290" marB="3329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dirty="0"/>
                        </a:p>
                      </a:txBody>
                      <a:tcPr marL="76515" marR="76515" marT="38257" marB="38257">
                        <a:lnR w="12700" cap="flat" cmpd="sng" algn="ctr">
                          <a:noFill/>
                          <a:prstDash val="solid"/>
                          <a:round/>
                          <a:headEnd type="none" w="med" len="med"/>
                          <a:tailEnd type="none" w="med" len="med"/>
                        </a:lnR>
                      </a:tcPr>
                    </a:tc>
                    <a:tc rowSpan="10">
                      <a:txBody>
                        <a:bodyPr/>
                        <a:lstStyle/>
                        <a:p>
                          <a:endParaRPr lang="en-US"/>
                        </a:p>
                      </a:txBody>
                      <a:tcPr marL="66581" marR="66581" marT="33290" marB="33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2"/>
                          <a:stretch>
                            <a:fillRect l="-1393694" t="-450"/>
                          </a:stretch>
                        </a:blipFill>
                      </a:tcPr>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300" baseline="0" dirty="0" smtClean="0"/>
                            <a:t>V</a:t>
                          </a:r>
                          <a:r>
                            <a:rPr lang="en-US" sz="1300" baseline="-25000" dirty="0" smtClean="0"/>
                            <a:t>1,1</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1,2</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1,3</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baseline="0" dirty="0" smtClean="0"/>
                            <a:t>V</a:t>
                          </a:r>
                          <a:r>
                            <a:rPr lang="en-US" sz="1300" baseline="-25000" dirty="0" smtClean="0"/>
                            <a:t>1,k-2</a:t>
                          </a:r>
                          <a:endParaRPr lang="en-US" sz="1300" dirty="0"/>
                        </a:p>
                      </a:txBody>
                      <a:tcPr marL="66581" marR="66581" marT="33290" marB="33290"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66581" marR="66581" marT="33290" marB="33290"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rotWithShape="0">
                          <a:blip r:embed="rId2"/>
                          <a:stretch>
                            <a:fillRect l="-1306364" t="-73529" r="-100909" b="-811765"/>
                          </a:stretch>
                        </a:blipFill>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2,1</a:t>
                          </a:r>
                          <a:endParaRPr lang="en-US" sz="1300" dirty="0"/>
                        </a:p>
                      </a:txBody>
                      <a:tcPr marL="66581" marR="66581" marT="33290" marB="33290"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300" dirty="0" smtClean="0"/>
                            <a:t>V</a:t>
                          </a:r>
                          <a:r>
                            <a:rPr lang="en-US" sz="1300" baseline="-25000" dirty="0" smtClean="0"/>
                            <a:t>2,2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2,3</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2,k-2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66581" marR="66581" marT="33290" marB="3329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blipFill rotWithShape="0">
                          <a:blip r:embed="rId2"/>
                          <a:stretch>
                            <a:fillRect l="-1194595" t="-173529" r="-199099" b="-711765"/>
                          </a:stretch>
                        </a:blipFill>
                      </a:tcPr>
                    </a:tc>
                    <a:tc>
                      <a:txBody>
                        <a:bodyPr/>
                        <a:lstStyle/>
                        <a:p>
                          <a:endParaRPr lang="en-US" sz="1300" dirty="0"/>
                        </a:p>
                      </a:txBody>
                      <a:tcPr marL="66581" marR="66581" marT="33290" marB="3329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500" dirty="0"/>
                        </a:p>
                      </a:txBody>
                      <a:tcPr marL="76515" marR="76515" marT="38257" marB="38257"/>
                    </a:tc>
                  </a:tr>
                  <a:tr h="413404">
                    <a:tc>
                      <a:txBody>
                        <a:bodyPr/>
                        <a:lstStyle/>
                        <a:p>
                          <a:endParaRPr lang="en-US" sz="130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3,1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3,2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3,3</a:t>
                          </a:r>
                          <a:endParaRPr lang="en-US" sz="1300" dirty="0" smtClean="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V</a:t>
                          </a:r>
                          <a:r>
                            <a:rPr lang="en-US" sz="1300" baseline="-25000" dirty="0" smtClean="0"/>
                            <a:t>3,k-2</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2"/>
                          <a:stretch>
                            <a:fillRect l="-1105455" t="-277612" r="-301818" b="-622388"/>
                          </a:stretch>
                        </a:blipFill>
                      </a:tcPr>
                    </a:tc>
                    <a:tc>
                      <a:txBody>
                        <a:bodyPr/>
                        <a:lstStyle/>
                        <a:p>
                          <a:endParaRPr lang="en-US" sz="1300" dirty="0"/>
                        </a:p>
                      </a:txBody>
                      <a:tcPr marL="66581" marR="66581" marT="33290" marB="33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13404">
                    <a:tc>
                      <a:txBody>
                        <a:bodyPr/>
                        <a:lstStyle/>
                        <a:p>
                          <a:endParaRPr lang="en-US" sz="130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baseline="0" dirty="0" smtClean="0"/>
                            <a:t>V</a:t>
                          </a:r>
                          <a:r>
                            <a:rPr lang="en-US" sz="1300" baseline="-25000" dirty="0" smtClean="0"/>
                            <a:t>k-2,1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k-2,k-2</a:t>
                          </a:r>
                          <a:endParaRPr lang="en-US" sz="1300" dirty="0" smtClean="0"/>
                        </a:p>
                      </a:txBody>
                      <a:tcPr marL="66581" marR="66581" marT="33290" marB="3329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2"/>
                          <a:stretch>
                            <a:fillRect l="-904545" t="-472059" r="-502727" b="-413235"/>
                          </a:stretch>
                        </a:blipFill>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300" dirty="0" smtClean="0"/>
                            <a:t>V</a:t>
                          </a:r>
                          <a:r>
                            <a:rPr lang="en-US" sz="1300" baseline="-25000" dirty="0" smtClean="0"/>
                            <a:t>k-1,1</a:t>
                          </a:r>
                          <a:endParaRPr lang="en-US" sz="1300" dirty="0"/>
                        </a:p>
                      </a:txBody>
                      <a:tcPr marL="66581" marR="66581" marT="33290" marB="33290"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6581" marR="66581" marT="33290" marB="33290"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2"/>
                          <a:stretch>
                            <a:fillRect l="-796396" t="-572059" r="-597297" b="-313235"/>
                          </a:stretch>
                        </a:blipFill>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aseline="0" dirty="0" smtClean="0"/>
                            <a:t>V</a:t>
                          </a:r>
                          <a:r>
                            <a:rPr lang="en-US" sz="1300" baseline="-25000" dirty="0" smtClean="0"/>
                            <a:t>1,1</a:t>
                          </a:r>
                          <a:endParaRPr lang="en-US" sz="1300" dirty="0" smtClean="0"/>
                        </a:p>
                      </a:txBody>
                      <a:tcPr marL="66581" marR="66581" marT="33290" marB="3329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k,1</a:t>
                          </a:r>
                          <a:endParaRPr lang="en-US" sz="1300" dirty="0" smtClean="0"/>
                        </a:p>
                      </a:txBody>
                      <a:tcPr marL="66581" marR="66581" marT="33290" marB="33290"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k,3</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300" dirty="0" smtClean="0"/>
                            <a:t>…</a:t>
                          </a:r>
                          <a:endParaRPr lang="en-US" sz="1300" dirty="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V</a:t>
                          </a:r>
                          <a:r>
                            <a:rPr lang="en-US" sz="1300" baseline="-25000" dirty="0" smtClean="0"/>
                            <a:t>k,k-2</a:t>
                          </a:r>
                          <a:endParaRPr lang="en-US" sz="1300" dirty="0" smtClean="0"/>
                        </a:p>
                      </a:txBody>
                      <a:tcPr marL="66581" marR="66581" marT="33290" marB="33290"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endParaRPr lang="en-US"/>
                        </a:p>
                      </a:txBody>
                      <a:tcPr marL="66581" marR="66581" marT="33290" marB="33290" anchor="ctr">
                        <a:lnL w="12700" cap="flat" cmpd="sng" algn="ctr">
                          <a:solidFill>
                            <a:schemeClr val="accent6">
                              <a:lumMod val="7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blipFill rotWithShape="0">
                          <a:blip r:embed="rId2"/>
                          <a:stretch>
                            <a:fillRect l="-703636" t="-672059" r="-703636" b="-213235"/>
                          </a:stretch>
                        </a:blipFill>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13404">
                    <a:tc>
                      <a:txBody>
                        <a:bodyPr/>
                        <a:lstStyle/>
                        <a:p>
                          <a:endParaRPr lang="en-US" sz="1300" dirty="0"/>
                        </a:p>
                      </a:txBody>
                      <a:tcPr marL="66581" marR="66581" marT="33290" marB="33290">
                        <a:lnL w="12700" cap="flat" cmpd="sng" algn="ctr">
                          <a:noFill/>
                          <a:prstDash val="solid"/>
                          <a:round/>
                          <a:headEnd type="none" w="med" len="med"/>
                          <a:tailEnd type="none" w="med" len="med"/>
                        </a:lnL>
                        <a:lnR w="12700" cmpd="sng">
                          <a:noFill/>
                        </a:lnR>
                        <a:lnT w="12700" cmpd="sng">
                          <a:noFill/>
                        </a:lnT>
                        <a:lnB w="12700" cmpd="sng">
                          <a:noFill/>
                        </a:lnB>
                      </a:tcPr>
                    </a:tc>
                    <a:tc>
                      <a:txBody>
                        <a:bodyPr/>
                        <a:lstStyle/>
                        <a:p>
                          <a:endParaRPr lang="en-US" sz="1300" dirty="0"/>
                        </a:p>
                      </a:txBody>
                      <a:tcPr marL="66581" marR="66581" marT="33290" marB="33290">
                        <a:lnL w="12700" cmpd="sng">
                          <a:noFill/>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300" dirty="0"/>
                        </a:p>
                      </a:txBody>
                      <a:tcPr marL="66581" marR="66581" marT="33290" marB="33290">
                        <a:lnR w="12700" cmpd="sng">
                          <a:noFill/>
                        </a:lnR>
                        <a:lnT w="12700" cap="flat" cmpd="sng" algn="ctr">
                          <a:noFill/>
                          <a:prstDash val="solid"/>
                          <a:round/>
                          <a:headEnd type="none" w="med" len="med"/>
                          <a:tailEnd type="none" w="med" len="med"/>
                        </a:lnT>
                        <a:lnB w="12700" cmpd="sng">
                          <a:noFill/>
                        </a:lnB>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300" dirty="0"/>
                        </a:p>
                      </a:txBody>
                      <a:tcPr marL="66581" marR="66581" marT="33290" marB="3329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69649">
                    <a:tc gridSpan="14">
                      <a:txBody>
                        <a:bodyPr/>
                        <a:lstStyle/>
                        <a:p>
                          <a:endParaRPr lang="en-US"/>
                        </a:p>
                      </a:txBody>
                      <a:tcPr marL="66581" marR="66581" marT="33290" marB="3329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t="-770130" r="-7175"/>
                          </a:stretch>
                        </a:blipFill>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bl>
              </a:graphicData>
            </a:graphic>
          </p:graphicFrame>
        </mc:Fallback>
      </mc:AlternateContent>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188" y="2496699"/>
            <a:ext cx="2998147" cy="3009189"/>
          </a:xfrm>
          <a:prstGeom prst="rect">
            <a:avLst/>
          </a:prstGeom>
        </p:spPr>
      </p:pic>
      <p:sp>
        <p:nvSpPr>
          <p:cNvPr id="9" name="Right Arrow 8"/>
          <p:cNvSpPr/>
          <p:nvPr/>
        </p:nvSpPr>
        <p:spPr>
          <a:xfrm>
            <a:off x="4032504" y="3579857"/>
            <a:ext cx="768096" cy="421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030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a:t>
            </a:r>
            <a:r>
              <a:rPr lang="en-US" dirty="0" smtClean="0"/>
              <a:t>3</a:t>
            </a:r>
            <a:r>
              <a:rPr lang="en-US" dirty="0"/>
              <a:t> </a:t>
            </a:r>
            <a:r>
              <a:rPr lang="en-US" dirty="0" smtClean="0"/>
              <a:t>– Proof – A base case with 6 circles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407912" y="2465600"/>
                <a:ext cx="4597400" cy="304698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smtClean="0"/>
                  <a:t>Here is the special graph of </a:t>
                </a:r>
                <a:r>
                  <a:rPr lang="en-US" sz="1600" b="1" dirty="0" smtClean="0"/>
                  <a:t>6</a:t>
                </a:r>
                <a:r>
                  <a:rPr lang="en-US" sz="1600" dirty="0" smtClean="0"/>
                  <a:t> great circles.</a:t>
                </a:r>
              </a:p>
              <a:p>
                <a:endParaRPr lang="en-US" sz="1600" dirty="0" smtClean="0"/>
              </a:p>
              <a:p>
                <a:r>
                  <a:rPr lang="en-US" sz="1600" dirty="0" smtClean="0"/>
                  <a:t>Annotation:</a:t>
                </a:r>
                <a:endParaRPr lang="en-US" sz="1600" dirty="0"/>
              </a:p>
              <a:p>
                <a:pPr marL="285750" indent="-285750">
                  <a:buFont typeface="Arial" panose="020B0604020202020204" pitchFamily="34" charset="0"/>
                  <a:buChar char="•"/>
                </a:pPr>
                <a:r>
                  <a:rPr lang="en-US" sz="1600" dirty="0" smtClean="0">
                    <a:solidFill>
                      <a:srgbClr val="FF0000"/>
                    </a:solidFill>
                  </a:rPr>
                  <a:t>Red</a:t>
                </a:r>
                <a:r>
                  <a:rPr lang="en-US" sz="1600" dirty="0" smtClean="0"/>
                  <a:t> edges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smtClean="0"/>
                  <a:t>  1</a:t>
                </a:r>
                <a:r>
                  <a:rPr lang="en-US" sz="1600" baseline="30000" dirty="0" smtClean="0"/>
                  <a:t>st</a:t>
                </a:r>
                <a:r>
                  <a:rPr lang="en-US" sz="1600" dirty="0" smtClean="0"/>
                  <a:t> side</a:t>
                </a:r>
              </a:p>
              <a:p>
                <a:pPr marL="285750" indent="-285750">
                  <a:buFont typeface="Arial" panose="020B0604020202020204" pitchFamily="34" charset="0"/>
                  <a:buChar char="•"/>
                </a:pPr>
                <a:r>
                  <a:rPr lang="en-US" sz="1600" dirty="0" smtClean="0">
                    <a:solidFill>
                      <a:schemeClr val="accent6"/>
                    </a:solidFill>
                  </a:rPr>
                  <a:t>Green</a:t>
                </a:r>
                <a:r>
                  <a:rPr lang="en-US" sz="1600" dirty="0" smtClean="0"/>
                  <a:t> edges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a:t>
                </a:r>
                <a:r>
                  <a:rPr lang="en-US" sz="1600" dirty="0" smtClean="0"/>
                  <a:t>2</a:t>
                </a:r>
                <a:r>
                  <a:rPr lang="en-US" sz="1600" baseline="30000" dirty="0" smtClean="0"/>
                  <a:t>nd</a:t>
                </a:r>
                <a:r>
                  <a:rPr lang="en-US" sz="1600" dirty="0" smtClean="0"/>
                  <a:t> side</a:t>
                </a:r>
              </a:p>
              <a:p>
                <a:pPr marL="285750" indent="-285750">
                  <a:buFont typeface="Arial" panose="020B0604020202020204" pitchFamily="34" charset="0"/>
                  <a:buChar char="•"/>
                </a:pPr>
                <a:r>
                  <a:rPr lang="en-US" sz="1600" b="1" dirty="0" smtClean="0"/>
                  <a:t>Black</a:t>
                </a:r>
                <a:r>
                  <a:rPr lang="en-US" sz="1600" dirty="0" smtClean="0"/>
                  <a:t> edges are the external links of the 1</a:t>
                </a:r>
                <a:r>
                  <a:rPr lang="en-US" sz="1600" baseline="30000" dirty="0" smtClean="0"/>
                  <a:t>st</a:t>
                </a:r>
                <a:r>
                  <a:rPr lang="en-US" sz="1600" dirty="0" smtClean="0"/>
                  <a:t> side and the 2</a:t>
                </a:r>
                <a:r>
                  <a:rPr lang="en-US" sz="1600" baseline="30000" dirty="0" smtClean="0"/>
                  <a:t>nd</a:t>
                </a:r>
                <a:r>
                  <a:rPr lang="en-US" sz="1600" dirty="0" smtClean="0"/>
                  <a:t> side</a:t>
                </a:r>
              </a:p>
              <a:p>
                <a:pPr marL="285750" indent="-285750">
                  <a:buFont typeface="Arial" panose="020B0604020202020204" pitchFamily="34" charset="0"/>
                  <a:buChar char="•"/>
                </a:pPr>
                <a:r>
                  <a:rPr lang="en-US" sz="1600" dirty="0" smtClean="0"/>
                  <a:t>Every region has a number in the middle</a:t>
                </a:r>
              </a:p>
              <a:p>
                <a:pPr marL="285750" indent="-285750">
                  <a:buFont typeface="Arial" panose="020B0604020202020204" pitchFamily="34" charset="0"/>
                  <a:buChar char="•"/>
                </a:pPr>
                <a:r>
                  <a:rPr lang="en-US" sz="1600" dirty="0" smtClean="0"/>
                  <a:t>There are 2 regions have the same number. One has 1 set of vertices while the other has the reflection of that set via O</a:t>
                </a:r>
              </a:p>
              <a:p>
                <a:pPr marL="285750" indent="-285750">
                  <a:buFont typeface="Arial" panose="020B0604020202020204" pitchFamily="34" charset="0"/>
                  <a:buChar char="•"/>
                </a:pPr>
                <a:r>
                  <a:rPr lang="en-US" sz="1600" dirty="0" smtClean="0">
                    <a:solidFill>
                      <a:schemeClr val="bg2">
                        <a:lumMod val="25000"/>
                      </a:schemeClr>
                    </a:solidFill>
                  </a:rPr>
                  <a:t>Grey</a:t>
                </a:r>
                <a:r>
                  <a:rPr lang="en-US" sz="1600" dirty="0" smtClean="0"/>
                  <a:t>/</a:t>
                </a:r>
                <a:r>
                  <a:rPr lang="en-US" sz="1600" dirty="0" smtClean="0">
                    <a:solidFill>
                      <a:schemeClr val="accent4">
                        <a:lumMod val="60000"/>
                        <a:lumOff val="40000"/>
                      </a:schemeClr>
                    </a:solidFill>
                  </a:rPr>
                  <a:t>Yellow</a:t>
                </a:r>
                <a:r>
                  <a:rPr lang="en-US" sz="1600" dirty="0" smtClean="0"/>
                  <a:t> regions contain numbers distinctly </a:t>
                </a:r>
              </a:p>
            </p:txBody>
          </p:sp>
        </mc:Choice>
        <mc:Fallback xmlns="">
          <p:sp>
            <p:nvSpPr>
              <p:cNvPr id="6" name="TextBox 5"/>
              <p:cNvSpPr txBox="1">
                <a:spLocks noRot="1" noChangeAspect="1" noMove="1" noResize="1" noEditPoints="1" noAdjustHandles="1" noChangeArrowheads="1" noChangeShapeType="1" noTextEdit="1"/>
              </p:cNvSpPr>
              <p:nvPr/>
            </p:nvSpPr>
            <p:spPr>
              <a:xfrm>
                <a:off x="6407912" y="2465600"/>
                <a:ext cx="4597400" cy="3046988"/>
              </a:xfrm>
              <a:prstGeom prst="rect">
                <a:avLst/>
              </a:prstGeom>
              <a:blipFill rotWithShape="0">
                <a:blip r:embed="rId3"/>
                <a:stretch>
                  <a:fillRect l="-662" t="-599" b="-13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5F2FE2B-DFFE-455A-8625-9AA2DF40A2E8}" type="slidenum">
              <a:rPr lang="en-US" smtClean="0"/>
              <a:t>29</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784" y="1251935"/>
            <a:ext cx="4933696" cy="5606065"/>
          </a:xfrm>
          <a:prstGeom prst="rect">
            <a:avLst/>
          </a:prstGeom>
        </p:spPr>
      </p:pic>
    </p:spTree>
    <p:extLst>
      <p:ext uri="{BB962C8B-B14F-4D97-AF65-F5344CB8AC3E}">
        <p14:creationId xmlns:p14="http://schemas.microsoft.com/office/powerpoint/2010/main" val="2487301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Lemma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Call n is the number of circles in the graph</a:t>
                </a:r>
              </a:p>
              <a:p>
                <a:pPr marL="514350" indent="-514350">
                  <a:buFont typeface="+mj-lt"/>
                  <a:buAutoNum type="arabicPeriod"/>
                </a:pPr>
                <a:r>
                  <a:rPr lang="en-US" dirty="0" smtClean="0"/>
                  <a:t>There are </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smtClean="0"/>
                  <a:t> vertices and </a:t>
                </a:r>
                <a14:m>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𝑛</m:t>
                    </m:r>
                    <m:r>
                      <a:rPr lang="en-US" i="1" dirty="0">
                        <a:latin typeface="Cambria Math" panose="02040503050406030204" pitchFamily="18" charset="0"/>
                      </a:rPr>
                      <m:t>−1)</m:t>
                    </m:r>
                  </m:oMath>
                </a14:m>
                <a:r>
                  <a:rPr lang="en-US" dirty="0" smtClean="0"/>
                  <a:t> edges on a circle</a:t>
                </a:r>
              </a:p>
              <a:p>
                <a:pPr marL="514350" indent="-514350">
                  <a:buFont typeface="+mj-lt"/>
                  <a:buAutoNum type="arabicPeriod"/>
                </a:pPr>
                <a:r>
                  <a:rPr lang="en-US" dirty="0" smtClean="0"/>
                  <a:t>A pair of circles create 2 intersections. The distance between 2 intersections on a circle is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smtClean="0"/>
                  <a:t> edges</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3</a:t>
            </a:fld>
            <a:endParaRPr lang="en-US"/>
          </a:p>
        </p:txBody>
      </p:sp>
    </p:spTree>
    <p:extLst>
      <p:ext uri="{BB962C8B-B14F-4D97-AF65-F5344CB8AC3E}">
        <p14:creationId xmlns:p14="http://schemas.microsoft.com/office/powerpoint/2010/main" val="35284742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3 – Proof – A base case </a:t>
            </a:r>
            <a:r>
              <a:rPr lang="en-US" dirty="0" smtClean="0"/>
              <a:t>with </a:t>
            </a:r>
            <a:r>
              <a:rPr lang="en-US" dirty="0"/>
              <a:t>6 circles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544" y="1251935"/>
            <a:ext cx="4933696" cy="5606065"/>
          </a:xfrm>
          <a:prstGeom prst="rect">
            <a:avLst/>
          </a:prstGeom>
        </p:spPr>
      </p:pic>
      <p:sp>
        <p:nvSpPr>
          <p:cNvPr id="5" name="Right Arrow 4"/>
          <p:cNvSpPr/>
          <p:nvPr/>
        </p:nvSpPr>
        <p:spPr>
          <a:xfrm>
            <a:off x="5327904" y="3835604"/>
            <a:ext cx="768096" cy="421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2713288823"/>
              </p:ext>
            </p:extLst>
          </p:nvPr>
        </p:nvGraphicFramePr>
        <p:xfrm>
          <a:off x="6486068" y="1221287"/>
          <a:ext cx="3747499" cy="2626448"/>
        </p:xfrm>
        <a:graphic>
          <a:graphicData uri="http://schemas.openxmlformats.org/drawingml/2006/table">
            <a:tbl>
              <a:tblPr firstRow="1" firstCol="1" lastCol="1" bandRow="1">
                <a:tableStyleId>{5940675A-B579-460E-94D1-54222C63F5DA}</a:tableStyleId>
              </a:tblPr>
              <a:tblGrid>
                <a:gridCol w="535357"/>
                <a:gridCol w="535357"/>
                <a:gridCol w="535357"/>
                <a:gridCol w="535357"/>
                <a:gridCol w="535357"/>
                <a:gridCol w="428187"/>
                <a:gridCol w="642527"/>
              </a:tblGrid>
              <a:tr h="372789">
                <a:tc gridSpan="6">
                  <a:txBody>
                    <a:bodyPr/>
                    <a:lstStyle/>
                    <a:p>
                      <a:r>
                        <a:rPr lang="en-US" sz="1200" dirty="0" smtClean="0"/>
                        <a:t>         17           17 </a:t>
                      </a:r>
                      <a:r>
                        <a:rPr lang="en-US" sz="1200" baseline="0" dirty="0" smtClean="0"/>
                        <a:t>          16            2            12</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14</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smtClean="0"/>
                        <a:t>19</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13</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27</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20</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19</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23</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4</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9</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7</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15</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29</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28</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18</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14</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11326022"/>
              </p:ext>
            </p:extLst>
          </p:nvPr>
        </p:nvGraphicFramePr>
        <p:xfrm>
          <a:off x="6501308" y="4002453"/>
          <a:ext cx="3747499" cy="2626448"/>
        </p:xfrm>
        <a:graphic>
          <a:graphicData uri="http://schemas.openxmlformats.org/drawingml/2006/table">
            <a:tbl>
              <a:tblPr firstRow="1" firstCol="1" lastCol="1" bandRow="1">
                <a:tableStyleId>{5940675A-B579-460E-94D1-54222C63F5DA}</a:tableStyleId>
              </a:tblPr>
              <a:tblGrid>
                <a:gridCol w="535357"/>
                <a:gridCol w="535357"/>
                <a:gridCol w="535357"/>
                <a:gridCol w="535357"/>
                <a:gridCol w="535357"/>
                <a:gridCol w="392627"/>
                <a:gridCol w="678087"/>
              </a:tblGrid>
              <a:tr h="372789">
                <a:tc gridSpan="6">
                  <a:txBody>
                    <a:bodyPr/>
                    <a:lstStyle/>
                    <a:p>
                      <a:r>
                        <a:rPr lang="en-US" sz="1200" dirty="0" smtClean="0"/>
                        <a:t>          18           18           15            1            11</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r>
                        <a:rPr lang="en-US" sz="1200" dirty="0" smtClean="0"/>
                        <a:t> </a:t>
                      </a:r>
                    </a:p>
                    <a:p>
                      <a:endParaRPr lang="en-US" sz="1200" dirty="0" smtClean="0"/>
                    </a:p>
                    <a:p>
                      <a:endParaRPr lang="en-US" sz="1200" dirty="0" smtClean="0"/>
                    </a:p>
                    <a:p>
                      <a:r>
                        <a:rPr lang="en-US" sz="1200" dirty="0" smtClean="0"/>
                        <a:t>13</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20</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14</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28</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26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19</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20</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24</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22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3</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10</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8</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16</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30</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27</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17</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13</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Slide Number Placeholder 2"/>
          <p:cNvSpPr>
            <a:spLocks noGrp="1"/>
          </p:cNvSpPr>
          <p:nvPr>
            <p:ph type="sldNum" sz="quarter" idx="12"/>
          </p:nvPr>
        </p:nvSpPr>
        <p:spPr/>
        <p:txBody>
          <a:bodyPr/>
          <a:lstStyle/>
          <a:p>
            <a:fld id="{75F2FE2B-DFFE-455A-8625-9AA2DF40A2E8}" type="slidenum">
              <a:rPr lang="en-US" smtClean="0"/>
              <a:t>30</a:t>
            </a:fld>
            <a:endParaRPr lang="en-US"/>
          </a:p>
        </p:txBody>
      </p:sp>
      <p:sp>
        <p:nvSpPr>
          <p:cNvPr id="9" name="TextBox 8"/>
          <p:cNvSpPr txBox="1"/>
          <p:nvPr/>
        </p:nvSpPr>
        <p:spPr>
          <a:xfrm>
            <a:off x="9982200" y="5365422"/>
            <a:ext cx="2201334"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The number in this grid are vertices</a:t>
            </a:r>
            <a:endParaRPr lang="en-US" dirty="0"/>
          </a:p>
        </p:txBody>
      </p:sp>
    </p:spTree>
    <p:extLst>
      <p:ext uri="{BB962C8B-B14F-4D97-AF65-F5344CB8AC3E}">
        <p14:creationId xmlns:p14="http://schemas.microsoft.com/office/powerpoint/2010/main" val="2804944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3 – Proof – A base case </a:t>
            </a:r>
            <a:r>
              <a:rPr lang="en-US" dirty="0" smtClean="0"/>
              <a:t>with </a:t>
            </a:r>
            <a:r>
              <a:rPr lang="en-US" dirty="0"/>
              <a:t>6 circles</a:t>
            </a:r>
          </a:p>
        </p:txBody>
      </p:sp>
      <p:graphicFrame>
        <p:nvGraphicFramePr>
          <p:cNvPr id="4" name="Table 3"/>
          <p:cNvGraphicFramePr>
            <a:graphicFrameLocks noGrp="1"/>
          </p:cNvGraphicFramePr>
          <p:nvPr>
            <p:extLst>
              <p:ext uri="{D42A27DB-BD31-4B8C-83A1-F6EECF244321}">
                <p14:modId xmlns:p14="http://schemas.microsoft.com/office/powerpoint/2010/main" val="1592708027"/>
              </p:ext>
            </p:extLst>
          </p:nvPr>
        </p:nvGraphicFramePr>
        <p:xfrm>
          <a:off x="928548" y="1537698"/>
          <a:ext cx="3747499" cy="2626448"/>
        </p:xfrm>
        <a:graphic>
          <a:graphicData uri="http://schemas.openxmlformats.org/drawingml/2006/table">
            <a:tbl>
              <a:tblPr firstRow="1" firstCol="1" lastCol="1" bandRow="1">
                <a:tableStyleId>{5940675A-B579-460E-94D1-54222C63F5DA}</a:tableStyleId>
              </a:tblPr>
              <a:tblGrid>
                <a:gridCol w="535357"/>
                <a:gridCol w="535357"/>
                <a:gridCol w="535357"/>
                <a:gridCol w="535357"/>
                <a:gridCol w="535357"/>
                <a:gridCol w="428187"/>
                <a:gridCol w="642527"/>
              </a:tblGrid>
              <a:tr h="372789">
                <a:tc gridSpan="6">
                  <a:txBody>
                    <a:bodyPr/>
                    <a:lstStyle/>
                    <a:p>
                      <a:r>
                        <a:rPr lang="en-US" sz="1200" dirty="0" smtClean="0"/>
                        <a:t>         17           17 </a:t>
                      </a:r>
                      <a:r>
                        <a:rPr lang="en-US" sz="1200" baseline="0" dirty="0" smtClean="0"/>
                        <a:t>          16            2            12</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14</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19</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13</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27</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20</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19</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23</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4</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9</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7</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15</a:t>
                      </a:r>
                      <a:endParaRPr lang="en-US" sz="12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29</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28</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ln>
                            <a:noFill/>
                          </a:ln>
                        </a:rPr>
                        <a:t>18</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14</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1723556"/>
              </p:ext>
            </p:extLst>
          </p:nvPr>
        </p:nvGraphicFramePr>
        <p:xfrm>
          <a:off x="933628" y="4419599"/>
          <a:ext cx="3747499" cy="2626448"/>
        </p:xfrm>
        <a:graphic>
          <a:graphicData uri="http://schemas.openxmlformats.org/drawingml/2006/table">
            <a:tbl>
              <a:tblPr firstRow="1" firstCol="1" lastCol="1" bandRow="1">
                <a:tableStyleId>{5940675A-B579-460E-94D1-54222C63F5DA}</a:tableStyleId>
              </a:tblPr>
              <a:tblGrid>
                <a:gridCol w="535357"/>
                <a:gridCol w="535357"/>
                <a:gridCol w="535357"/>
                <a:gridCol w="535357"/>
                <a:gridCol w="535357"/>
                <a:gridCol w="392627"/>
                <a:gridCol w="678087"/>
              </a:tblGrid>
              <a:tr h="372789">
                <a:tc gridSpan="6">
                  <a:txBody>
                    <a:bodyPr/>
                    <a:lstStyle/>
                    <a:p>
                      <a:r>
                        <a:rPr lang="en-US" sz="1200" dirty="0" smtClean="0"/>
                        <a:t>          18           18           15            1            11</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r>
                        <a:rPr lang="en-US" sz="1200" dirty="0" smtClean="0"/>
                        <a:t> </a:t>
                      </a:r>
                    </a:p>
                    <a:p>
                      <a:endParaRPr lang="en-US" sz="1200" dirty="0" smtClean="0"/>
                    </a:p>
                    <a:p>
                      <a:endParaRPr lang="en-US" sz="1200" dirty="0" smtClean="0"/>
                    </a:p>
                    <a:p>
                      <a:r>
                        <a:rPr lang="en-US" sz="1200" dirty="0" smtClean="0"/>
                        <a:t>13</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20</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14</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28</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26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r>
                        <a:rPr lang="en-US" sz="1200" dirty="0" smtClean="0"/>
                        <a:t>19</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20</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24</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22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3</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2</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10</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8</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16</a:t>
                      </a:r>
                      <a:endParaRPr lang="en-US" sz="1200" dirty="0">
                        <a:ln>
                          <a:noFill/>
                        </a:ln>
                      </a:endParaRPr>
                    </a:p>
                  </a:txBody>
                  <a:tcPr marL="104429" marR="104429" marT="52215" marB="52215"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en-US" sz="1200" dirty="0" smtClean="0">
                          <a:ln>
                            <a:noFill/>
                          </a:ln>
                        </a:rPr>
                        <a:t>30</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27</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tcPr>
                </a:tc>
                <a:tc>
                  <a:txBody>
                    <a:bodyPr/>
                    <a:lstStyle/>
                    <a:p>
                      <a:r>
                        <a:rPr lang="en-US" sz="1200" dirty="0" smtClean="0">
                          <a:ln>
                            <a:noFill/>
                          </a:ln>
                        </a:rPr>
                        <a:t>17</a:t>
                      </a:r>
                      <a:endParaRPr lang="en-US" sz="1200" dirty="0">
                        <a:ln>
                          <a:noFill/>
                        </a:ln>
                      </a:endParaRPr>
                    </a:p>
                  </a:txBody>
                  <a:tcPr marL="104429" marR="104429" marT="52215" marB="52215">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13</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ight Arrow 5"/>
          <p:cNvSpPr/>
          <p:nvPr/>
        </p:nvSpPr>
        <p:spPr>
          <a:xfrm>
            <a:off x="4485430" y="4030614"/>
            <a:ext cx="919690" cy="510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938185017"/>
              </p:ext>
            </p:extLst>
          </p:nvPr>
        </p:nvGraphicFramePr>
        <p:xfrm>
          <a:off x="5129129" y="1114694"/>
          <a:ext cx="6798709" cy="5262880"/>
        </p:xfrm>
        <a:graphic>
          <a:graphicData uri="http://schemas.openxmlformats.org/drawingml/2006/table">
            <a:tbl>
              <a:tblPr firstRow="1" bandRow="1">
                <a:tableStyleId>{5940675A-B579-460E-94D1-54222C63F5DA}</a:tableStyleId>
              </a:tblPr>
              <a:tblGrid>
                <a:gridCol w="566559"/>
                <a:gridCol w="566559"/>
                <a:gridCol w="545785"/>
                <a:gridCol w="587334"/>
                <a:gridCol w="566559"/>
                <a:gridCol w="566559"/>
                <a:gridCol w="566559"/>
                <a:gridCol w="566559"/>
                <a:gridCol w="566559"/>
                <a:gridCol w="566559"/>
                <a:gridCol w="566559"/>
                <a:gridCol w="566559"/>
              </a:tblGrid>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gridSpan="10">
                  <a:txBody>
                    <a:bodyPr/>
                    <a:lstStyle/>
                    <a:p>
                      <a:r>
                        <a:rPr lang="en-US" sz="1400" dirty="0" smtClean="0"/>
                        <a:t>                                                                   17           17          16            </a:t>
                      </a:r>
                      <a:r>
                        <a:rPr lang="en-US" sz="1400" baseline="0" dirty="0" smtClean="0"/>
                        <a:t> 2             12</a:t>
                      </a:r>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marL="78543" marR="78543" marT="39271" marB="39271"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04429" marR="104429" marT="52215" marB="52215"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sz="1400" dirty="0"/>
                    </a:p>
                  </a:txBody>
                  <a:tcPr marL="104429" marR="104429" marT="52215" marB="52215"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sz="1400" dirty="0"/>
                    </a:p>
                  </a:txBody>
                  <a:tcPr marL="104429" marR="104429" marT="52215" marB="52215"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sz="1400" dirty="0"/>
                    </a:p>
                  </a:txBody>
                  <a:tcPr marL="104429" marR="104429" marT="52215" marB="52215"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sz="1400" dirty="0"/>
                    </a:p>
                  </a:txBody>
                  <a:tcPr marL="104429" marR="104429" marT="52215" marB="52215"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rowSpan="8">
                  <a:txBody>
                    <a:bodyPr/>
                    <a:lstStyle/>
                    <a:p>
                      <a:endParaRPr lang="en-US" sz="1400" dirty="0" smtClean="0"/>
                    </a:p>
                    <a:p>
                      <a:endParaRPr lang="en-US" sz="1400" dirty="0" smtClean="0"/>
                    </a:p>
                    <a:p>
                      <a:endParaRPr lang="en-US" sz="1400" dirty="0" smtClean="0"/>
                    </a:p>
                    <a:p>
                      <a:endParaRPr lang="en-US" sz="1400" dirty="0" smtClean="0"/>
                    </a:p>
                    <a:p>
                      <a:endParaRPr lang="en-US" sz="1400" dirty="0" smtClean="0"/>
                    </a:p>
                    <a:p>
                      <a:r>
                        <a:rPr lang="en-US" sz="1400" dirty="0" smtClean="0"/>
                        <a:t>14</a:t>
                      </a:r>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r>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dirty="0" smtClean="0"/>
                        <a:t>13</a:t>
                      </a:r>
                      <a:endParaRPr lang="en-US" sz="1400" dirty="0"/>
                    </a:p>
                  </a:txBody>
                  <a:tcPr marL="104429" marR="104429" marT="52215" marB="52215" anchor="b">
                    <a:lnT w="12700" cmpd="sng">
                      <a:noFill/>
                    </a:lnT>
                    <a:lnB w="12700" cap="flat" cmpd="sng" algn="ctr">
                      <a:solidFill>
                        <a:srgbClr val="FF0000"/>
                      </a:solidFill>
                      <a:prstDash val="solid"/>
                      <a:round/>
                      <a:headEnd type="none" w="med" len="med"/>
                      <a:tailEnd type="none" w="med" len="med"/>
                    </a:lnB>
                  </a:tcPr>
                </a:tc>
                <a:tc>
                  <a:txBody>
                    <a:bodyPr/>
                    <a:lstStyle/>
                    <a:p>
                      <a:r>
                        <a:rPr lang="en-US" sz="1400" dirty="0" smtClean="0"/>
                        <a:t>27</a:t>
                      </a:r>
                      <a:endParaRPr lang="en-US" sz="1400" dirty="0"/>
                    </a:p>
                  </a:txBody>
                  <a:tcPr marL="104429" marR="104429" marT="52215" marB="52215" anchor="b">
                    <a:lnT w="12700" cmpd="sng">
                      <a:noFill/>
                    </a:lnT>
                    <a:lnB w="12700" cap="flat" cmpd="sng" algn="ctr">
                      <a:solidFill>
                        <a:srgbClr val="FF0000"/>
                      </a:solidFill>
                      <a:prstDash val="solid"/>
                      <a:round/>
                      <a:headEnd type="none" w="med" len="med"/>
                      <a:tailEnd type="none" w="med" len="med"/>
                    </a:lnB>
                  </a:tcPr>
                </a:tc>
                <a:tc>
                  <a:txBody>
                    <a:bodyPr/>
                    <a:lstStyle/>
                    <a:p>
                      <a:r>
                        <a:rPr lang="en-US" sz="1400" dirty="0" smtClean="0"/>
                        <a:t>25</a:t>
                      </a:r>
                      <a:endParaRPr lang="en-US" sz="1400" dirty="0"/>
                    </a:p>
                  </a:txBody>
                  <a:tcPr marL="104429" marR="104429" marT="52215" marB="52215" anchor="b">
                    <a:lnT w="12700" cmpd="sng">
                      <a:noFill/>
                    </a:lnT>
                    <a:lnB w="12700" cap="flat" cmpd="sng" algn="ctr">
                      <a:solidFill>
                        <a:srgbClr val="FF0000"/>
                      </a:solidFill>
                      <a:prstDash val="solid"/>
                      <a:round/>
                      <a:headEnd type="none" w="med" len="med"/>
                      <a:tailEnd type="none" w="med" len="med"/>
                    </a:lnB>
                  </a:tcPr>
                </a:tc>
                <a:tc>
                  <a:txBody>
                    <a:bodyPr/>
                    <a:lstStyle/>
                    <a:p>
                      <a:r>
                        <a:rPr lang="en-US" sz="1400" dirty="0" smtClean="0"/>
                        <a:t>6</a:t>
                      </a:r>
                      <a:endParaRPr lang="en-US" sz="1400" dirty="0"/>
                    </a:p>
                  </a:txBody>
                  <a:tcPr marL="104429" marR="104429" marT="52215" marB="52215" anchor="b">
                    <a:lnT w="12700" cmpd="sng">
                      <a:noFill/>
                    </a:lnT>
                    <a:lnB w="12700" cap="flat" cmpd="sng" algn="ctr">
                      <a:solidFill>
                        <a:srgbClr val="FF0000"/>
                      </a:solidFill>
                      <a:prstDash val="solid"/>
                      <a:round/>
                      <a:headEnd type="none" w="med" len="med"/>
                      <a:tailEnd type="none" w="med" len="med"/>
                    </a:lnB>
                  </a:tcPr>
                </a:tc>
                <a:tc>
                  <a:txBody>
                    <a:bodyPr/>
                    <a:lstStyle/>
                    <a:p>
                      <a:r>
                        <a:rPr lang="en-US" sz="1400" dirty="0" smtClean="0"/>
                        <a:t>20</a:t>
                      </a:r>
                      <a:endParaRPr lang="en-US" sz="1400" dirty="0"/>
                    </a:p>
                  </a:txBody>
                  <a:tcPr marL="104429" marR="104429" marT="52215" marB="52215" anchor="b">
                    <a:lnR w="12700" cap="flat" cmpd="sng" algn="ctr">
                      <a:noFill/>
                      <a:prstDash val="solid"/>
                      <a:round/>
                      <a:headEnd type="none" w="med" len="med"/>
                      <a:tailEnd type="none" w="med" len="med"/>
                    </a:lnR>
                    <a:lnT w="12700" cmpd="sng">
                      <a:noFill/>
                    </a:lnT>
                  </a:tcPr>
                </a:tc>
                <a:tc vMerge="1">
                  <a:txBody>
                    <a:bodyPr/>
                    <a:lstStyle/>
                    <a:p>
                      <a:endParaRPr lang="en-US" sz="14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tcPr>
                </a:tc>
              </a:tr>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19</a:t>
                      </a:r>
                      <a:endParaRPr lang="en-US" sz="1400" dirty="0"/>
                    </a:p>
                  </a:txBody>
                  <a:tcPr marL="78543" marR="78543" marT="39271" marB="39271"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400" dirty="0" smtClean="0">
                          <a:ln>
                            <a:noFill/>
                          </a:ln>
                        </a:rPr>
                        <a:t>11</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23</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21</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4</a:t>
                      </a:r>
                      <a:endParaRPr lang="en-US" sz="14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4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vMerge="1">
                  <a:txBody>
                    <a:bodyPr/>
                    <a:lstStyle/>
                    <a:p>
                      <a:endParaRPr lang="en-US" sz="14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3</a:t>
                      </a:r>
                      <a:endParaRPr lang="en-US" sz="1400" dirty="0"/>
                    </a:p>
                  </a:txBody>
                  <a:tcPr marL="78543" marR="78543" marT="39271" marB="39271"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400" dirty="0" smtClean="0"/>
                        <a:t>5</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ln>
                            <a:noFill/>
                          </a:ln>
                        </a:rPr>
                        <a:t>1</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9</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7</a:t>
                      </a:r>
                      <a:endParaRPr lang="en-US" sz="14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400" dirty="0">
                        <a:ln>
                          <a:noFill/>
                        </a:ln>
                      </a:endParaRPr>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BlToTr w="12700" cap="flat" cmpd="sng" algn="ctr">
                      <a:noFill/>
                      <a:prstDash val="solid"/>
                      <a:round/>
                      <a:headEnd type="none" w="med" len="med"/>
                      <a:tailEnd type="none" w="med" len="med"/>
                    </a:lnBlToTr>
                  </a:tcPr>
                </a:tc>
                <a:tc>
                  <a:txBody>
                    <a:bodyPr/>
                    <a:lstStyle/>
                    <a:p>
                      <a:endParaRPr lang="en-US" sz="14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vMerge="1">
                  <a:txBody>
                    <a:bodyPr/>
                    <a:lstStyle/>
                    <a:p>
                      <a:endParaRPr lang="en-US" sz="14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  8</a:t>
                      </a:r>
                      <a:endParaRPr lang="en-US" sz="1400" dirty="0"/>
                    </a:p>
                  </a:txBody>
                  <a:tcPr marL="78543" marR="78543" marT="39271" marB="39271"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400" dirty="0" smtClean="0"/>
                        <a:t>22</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26</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ln>
                            <a:noFill/>
                          </a:ln>
                        </a:rPr>
                        <a:t>15</a:t>
                      </a:r>
                      <a:endParaRPr lang="en-US" sz="14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400" dirty="0" smtClean="0">
                          <a:ln>
                            <a:noFill/>
                          </a:ln>
                        </a:rPr>
                        <a:t>29</a:t>
                      </a:r>
                      <a:endParaRPr lang="en-US" sz="14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400" dirty="0">
                        <a:ln>
                          <a:noFill/>
                        </a:ln>
                      </a:endParaRPr>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BlToTr w="12700" cap="flat" cmpd="sng" algn="ctr">
                      <a:noFill/>
                      <a:prstDash val="solid"/>
                      <a:round/>
                      <a:headEnd type="none" w="med" len="med"/>
                      <a:tailEnd type="none" w="med" len="med"/>
                    </a:lnBlToTr>
                  </a:tcPr>
                </a:tc>
                <a:tc>
                  <a:txBody>
                    <a:bodyPr/>
                    <a:lstStyle/>
                    <a:p>
                      <a:endParaRPr lang="en-US" sz="1400" dirty="0">
                        <a:ln>
                          <a:noFill/>
                        </a:ln>
                      </a:endParaRPr>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p>
                  </a:txBody>
                  <a:tcPr marL="104429" marR="104429" marT="52215" marB="52215"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04429" marR="104429" marT="52215" marB="52215"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657860">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ap="flat" cmpd="sng" algn="ctr">
                      <a:noFill/>
                      <a:prstDash val="solid"/>
                      <a:round/>
                      <a:headEnd type="none" w="med" len="med"/>
                      <a:tailEnd type="none" w="med" len="med"/>
                    </a:lnBlToTr>
                  </a:tcPr>
                </a:tc>
                <a:tc>
                  <a:txBody>
                    <a:bodyPr/>
                    <a:lstStyle/>
                    <a:p>
                      <a:endParaRPr lang="en-US" sz="1400" dirty="0"/>
                    </a:p>
                  </a:txBody>
                  <a:tcPr marL="78543" marR="78543" marT="39271" marB="39271" anchor="b">
                    <a:lnL w="12700" cmpd="sng">
                      <a:noFill/>
                    </a:lnL>
                    <a:lnR w="12700" cmpd="sng">
                      <a:noFill/>
                    </a:lnR>
                    <a:lnT w="12700" cmpd="sng">
                      <a:noFill/>
                    </a:lnT>
                    <a:lnB w="12700" cmpd="sng">
                      <a:noFill/>
                    </a:lnB>
                    <a:lnTlToBr w="12700" cmpd="sng">
                      <a:noFill/>
                      <a:prstDash val="solid"/>
                    </a:lnTlToBr>
                    <a:lnBlToTr w="12700" cap="flat" cmpd="sng" algn="ctr">
                      <a:noFill/>
                      <a:prstDash val="solid"/>
                      <a:round/>
                      <a:headEnd type="none" w="med" len="med"/>
                      <a:tailEnd type="none" w="med" len="med"/>
                    </a:lnBlToTr>
                  </a:tcPr>
                </a:tc>
                <a:tc>
                  <a:txBody>
                    <a:bodyPr/>
                    <a:lstStyle/>
                    <a:p>
                      <a:r>
                        <a:rPr lang="en-US" sz="1400" dirty="0" smtClean="0"/>
                        <a:t> 30</a:t>
                      </a:r>
                      <a:endParaRPr lang="en-US" sz="1400" dirty="0"/>
                    </a:p>
                  </a:txBody>
                  <a:tcPr marL="78543" marR="78543" marT="39271" marB="39271"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400" dirty="0" smtClean="0"/>
                        <a:t>10</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24</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28</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ln>
                            <a:noFill/>
                          </a:ln>
                        </a:rPr>
                        <a:t>18</a:t>
                      </a:r>
                      <a:endParaRPr lang="en-US" sz="1400" dirty="0">
                        <a:ln>
                          <a:noFill/>
                        </a:ln>
                      </a:endParaRPr>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400" dirty="0">
                        <a:ln>
                          <a:noFill/>
                        </a:ln>
                      </a:endParaRPr>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BlToTr w="12700" cap="flat" cmpd="sng" algn="ctr">
                      <a:noFill/>
                      <a:prstDash val="solid"/>
                      <a:round/>
                      <a:headEnd type="none" w="med" len="med"/>
                      <a:tailEnd type="none" w="med" len="med"/>
                    </a:lnBlToTr>
                  </a:tcPr>
                </a:tc>
                <a:tc>
                  <a:txBody>
                    <a:bodyPr/>
                    <a:lstStyle/>
                    <a:p>
                      <a:endParaRPr lang="en-US" sz="1400" dirty="0">
                        <a:ln>
                          <a:noFill/>
                        </a:ln>
                      </a:endParaRPr>
                    </a:p>
                  </a:txBody>
                  <a:tcPr marL="104429" marR="104429" marT="52215" marB="52215"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ln>
                          <a:noFill/>
                        </a:ln>
                      </a:endParaRPr>
                    </a:p>
                  </a:txBody>
                  <a:tcPr marL="104429" marR="104429" marT="52215" marB="52215"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104429" marR="104429" marT="52215" marB="52215"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04429" marR="104429" marT="52215" marB="52215"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657860">
                <a:tc>
                  <a:txBody>
                    <a:bodyPr/>
                    <a:lstStyle/>
                    <a:p>
                      <a:r>
                        <a:rPr lang="en-US" sz="1400" dirty="0" smtClean="0"/>
                        <a:t>13</a:t>
                      </a:r>
                      <a:endParaRPr lang="en-US" sz="1400" dirty="0"/>
                    </a:p>
                  </a:txBody>
                  <a:tcPr marL="78543" marR="78543" marT="39271" marB="39271"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r>
                        <a:rPr lang="en-US" sz="1400" dirty="0" smtClean="0"/>
                        <a:t> 17</a:t>
                      </a:r>
                      <a:endParaRPr lang="en-US" sz="1400" dirty="0"/>
                    </a:p>
                  </a:txBody>
                  <a:tcPr marL="78543" marR="78543" marT="39271" marB="39271"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TlToBr w="12700" cmpd="sng">
                      <a:noFill/>
                      <a:prstDash val="solid"/>
                    </a:lnTlToBr>
                    <a:lnBlToTr w="12700" cap="flat" cmpd="sng" algn="ctr">
                      <a:solidFill>
                        <a:schemeClr val="accent6">
                          <a:lumMod val="75000"/>
                        </a:schemeClr>
                      </a:solidFill>
                      <a:prstDash val="solid"/>
                      <a:round/>
                      <a:headEnd type="none" w="med" len="med"/>
                      <a:tailEnd type="none" w="med" len="med"/>
                    </a:lnBlToTr>
                  </a:tcPr>
                </a:tc>
                <a:tc>
                  <a:txBody>
                    <a:bodyPr/>
                    <a:lstStyle/>
                    <a:p>
                      <a:r>
                        <a:rPr lang="en-US" sz="1400" dirty="0" smtClean="0"/>
                        <a:t>16</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2</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12</a:t>
                      </a:r>
                      <a:endParaRPr lang="en-US" sz="1400" dirty="0"/>
                    </a:p>
                  </a:txBody>
                  <a:tcPr marL="78543" marR="78543" marT="39271" marB="39271"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400" dirty="0" smtClean="0"/>
                        <a:t>14</a:t>
                      </a:r>
                      <a:endParaRPr lang="en-US" sz="1400" dirty="0"/>
                    </a:p>
                  </a:txBody>
                  <a:tcPr marL="78543" marR="78543" marT="39271" marB="39271" anchor="ctr">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endParaRPr lang="en-US" sz="1400" dirty="0"/>
                    </a:p>
                  </a:txBody>
                  <a:tcPr marL="78543" marR="78543" marT="39271" marB="39271">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BlToTr w="12700" cap="flat" cmpd="sng" algn="ctr">
                      <a:noFill/>
                      <a:prstDash val="solid"/>
                      <a:round/>
                      <a:headEnd type="none" w="med" len="med"/>
                      <a:tailEnd type="none" w="med" len="med"/>
                    </a:lnBlToTr>
                  </a:tcPr>
                </a:tc>
                <a:tc>
                  <a:txBody>
                    <a:bodyPr/>
                    <a:lstStyle/>
                    <a:p>
                      <a:endParaRPr lang="en-US" sz="1400" dirty="0"/>
                    </a:p>
                  </a:txBody>
                  <a:tcPr marL="78543" marR="78543" marT="39271" marB="39271">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78543" marR="78543" marT="39271" marB="39271">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657860">
                <a:tc>
                  <a:txBody>
                    <a:bodyPr/>
                    <a:lstStyle/>
                    <a:p>
                      <a:endParaRPr lang="en-US" sz="1400" dirty="0"/>
                    </a:p>
                  </a:txBody>
                  <a:tcPr marL="78543" marR="78543" marT="39271" marB="39271"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27</a:t>
                      </a:r>
                      <a:endParaRPr lang="en-US" sz="1400" dirty="0"/>
                    </a:p>
                  </a:txBody>
                  <a:tcPr marL="78543" marR="78543" marT="39271" marB="392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25</a:t>
                      </a:r>
                      <a:endParaRPr lang="en-US" sz="1400" dirty="0"/>
                    </a:p>
                  </a:txBody>
                  <a:tcPr marL="78543" marR="78543" marT="39271" marB="392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r>
                        <a:rPr lang="en-US" sz="1400" dirty="0" smtClean="0"/>
                        <a:t>6</a:t>
                      </a:r>
                      <a:endParaRPr lang="en-US" sz="1400" dirty="0"/>
                    </a:p>
                  </a:txBody>
                  <a:tcPr marL="78543" marR="78543" marT="39271" marB="392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r>
                        <a:rPr lang="en-US" sz="1400" dirty="0" smtClean="0"/>
                        <a:t>20</a:t>
                      </a:r>
                      <a:endParaRPr lang="en-US" sz="1400" dirty="0"/>
                    </a:p>
                  </a:txBody>
                  <a:tcPr marL="78543" marR="78543" marT="39271" marB="3927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r>
                        <a:rPr lang="en-US" sz="1400" dirty="0" smtClean="0"/>
                        <a:t>20</a:t>
                      </a:r>
                      <a:endParaRPr lang="en-US" sz="1400" dirty="0"/>
                    </a:p>
                  </a:txBody>
                  <a:tcPr marL="78543" marR="78543" marT="39271" marB="39271"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endParaRPr lang="en-US" sz="1400" dirty="0"/>
                    </a:p>
                  </a:txBody>
                  <a:tcPr marL="78543" marR="78543" marT="39271" marB="39271">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a:p>
                  </a:txBody>
                  <a:tcPr marL="78543" marR="78543" marT="39271" marB="3927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400" dirty="0"/>
                    </a:p>
                  </a:txBody>
                  <a:tcPr marL="78543" marR="78543" marT="39271" marB="39271">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78543" marR="78543" marT="39271" marB="39271">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bl>
          </a:graphicData>
        </a:graphic>
      </p:graphicFrame>
      <p:sp>
        <p:nvSpPr>
          <p:cNvPr id="3" name="Slide Number Placeholder 2"/>
          <p:cNvSpPr>
            <a:spLocks noGrp="1"/>
          </p:cNvSpPr>
          <p:nvPr>
            <p:ph type="sldNum" sz="quarter" idx="12"/>
          </p:nvPr>
        </p:nvSpPr>
        <p:spPr/>
        <p:txBody>
          <a:bodyPr/>
          <a:lstStyle/>
          <a:p>
            <a:fld id="{75F2FE2B-DFFE-455A-8625-9AA2DF40A2E8}" type="slidenum">
              <a:rPr lang="en-US" smtClean="0"/>
              <a:t>31</a:t>
            </a:fld>
            <a:endParaRPr lang="en-US"/>
          </a:p>
        </p:txBody>
      </p:sp>
      <p:sp>
        <p:nvSpPr>
          <p:cNvPr id="9" name="TextBox 8"/>
          <p:cNvSpPr txBox="1"/>
          <p:nvPr/>
        </p:nvSpPr>
        <p:spPr>
          <a:xfrm>
            <a:off x="9982200" y="5365422"/>
            <a:ext cx="2201334"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The number in this grid are vertices</a:t>
            </a:r>
            <a:endParaRPr lang="en-US" dirty="0"/>
          </a:p>
        </p:txBody>
      </p:sp>
    </p:spTree>
    <p:extLst>
      <p:ext uri="{BB962C8B-B14F-4D97-AF65-F5344CB8AC3E}">
        <p14:creationId xmlns:p14="http://schemas.microsoft.com/office/powerpoint/2010/main" val="113565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06" y="1192396"/>
            <a:ext cx="5810054" cy="5665604"/>
          </a:xfrm>
          <a:prstGeom prst="rect">
            <a:avLst/>
          </a:prstGeom>
        </p:spPr>
      </p:pic>
      <p:sp>
        <p:nvSpPr>
          <p:cNvPr id="2" name="Title 1"/>
          <p:cNvSpPr>
            <a:spLocks noGrp="1"/>
          </p:cNvSpPr>
          <p:nvPr>
            <p:ph type="title"/>
          </p:nvPr>
        </p:nvSpPr>
        <p:spPr/>
        <p:txBody>
          <a:bodyPr/>
          <a:lstStyle/>
          <a:p>
            <a:r>
              <a:rPr lang="en-US" dirty="0"/>
              <a:t>Lemma 3 – Proof – A base case with 7 circles</a:t>
            </a:r>
          </a:p>
        </p:txBody>
      </p:sp>
      <mc:AlternateContent xmlns:mc="http://schemas.openxmlformats.org/markup-compatibility/2006" xmlns:a14="http://schemas.microsoft.com/office/drawing/2010/main">
        <mc:Choice Requires="a14">
          <p:sp>
            <p:nvSpPr>
              <p:cNvPr id="7" name="TextBox 6"/>
              <p:cNvSpPr txBox="1"/>
              <p:nvPr/>
            </p:nvSpPr>
            <p:spPr>
              <a:xfrm>
                <a:off x="6407912" y="2465600"/>
                <a:ext cx="4597400" cy="304698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600" dirty="0" smtClean="0"/>
                  <a:t>Here is the special graph of </a:t>
                </a:r>
                <a:r>
                  <a:rPr lang="en-US" sz="1600" b="1" dirty="0" smtClean="0"/>
                  <a:t>7</a:t>
                </a:r>
                <a:r>
                  <a:rPr lang="en-US" sz="1600" dirty="0" smtClean="0"/>
                  <a:t> great circles.</a:t>
                </a:r>
              </a:p>
              <a:p>
                <a:endParaRPr lang="en-US" sz="1600" dirty="0" smtClean="0"/>
              </a:p>
              <a:p>
                <a:r>
                  <a:rPr lang="en-US" sz="1600" dirty="0" smtClean="0"/>
                  <a:t>Annotation:</a:t>
                </a:r>
                <a:endParaRPr lang="en-US" sz="1600" dirty="0"/>
              </a:p>
              <a:p>
                <a:pPr marL="285750" indent="-285750">
                  <a:buFont typeface="Arial" panose="020B0604020202020204" pitchFamily="34" charset="0"/>
                  <a:buChar char="•"/>
                </a:pPr>
                <a:r>
                  <a:rPr lang="en-US" sz="1600" dirty="0" smtClean="0">
                    <a:solidFill>
                      <a:srgbClr val="FF0000"/>
                    </a:solidFill>
                  </a:rPr>
                  <a:t>Red</a:t>
                </a:r>
                <a:r>
                  <a:rPr lang="en-US" sz="1600" dirty="0" smtClean="0"/>
                  <a:t> edges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smtClean="0"/>
                  <a:t>  1</a:t>
                </a:r>
                <a:r>
                  <a:rPr lang="en-US" sz="1600" baseline="30000" dirty="0" smtClean="0"/>
                  <a:t>st</a:t>
                </a:r>
                <a:r>
                  <a:rPr lang="en-US" sz="1600" dirty="0" smtClean="0"/>
                  <a:t> side</a:t>
                </a:r>
              </a:p>
              <a:p>
                <a:pPr marL="285750" indent="-285750">
                  <a:buFont typeface="Arial" panose="020B0604020202020204" pitchFamily="34" charset="0"/>
                  <a:buChar char="•"/>
                </a:pPr>
                <a:r>
                  <a:rPr lang="en-US" sz="1600" dirty="0" smtClean="0">
                    <a:solidFill>
                      <a:schemeClr val="accent6"/>
                    </a:solidFill>
                  </a:rPr>
                  <a:t>Green</a:t>
                </a:r>
                <a:r>
                  <a:rPr lang="en-US" sz="1600" dirty="0" smtClean="0"/>
                  <a:t> edges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a:t>
                </a:r>
                <a:r>
                  <a:rPr lang="en-US" sz="1600" dirty="0" smtClean="0"/>
                  <a:t>2</a:t>
                </a:r>
                <a:r>
                  <a:rPr lang="en-US" sz="1600" baseline="30000" dirty="0" smtClean="0"/>
                  <a:t>nd</a:t>
                </a:r>
                <a:r>
                  <a:rPr lang="en-US" sz="1600" dirty="0" smtClean="0"/>
                  <a:t> side</a:t>
                </a:r>
              </a:p>
              <a:p>
                <a:pPr marL="285750" indent="-285750">
                  <a:buFont typeface="Arial" panose="020B0604020202020204" pitchFamily="34" charset="0"/>
                  <a:buChar char="•"/>
                </a:pPr>
                <a:r>
                  <a:rPr lang="en-US" sz="1600" b="1" dirty="0" smtClean="0"/>
                  <a:t>Black</a:t>
                </a:r>
                <a:r>
                  <a:rPr lang="en-US" sz="1600" dirty="0" smtClean="0"/>
                  <a:t> edges are the external links of the 1</a:t>
                </a:r>
                <a:r>
                  <a:rPr lang="en-US" sz="1600" baseline="30000" dirty="0" smtClean="0"/>
                  <a:t>st</a:t>
                </a:r>
                <a:r>
                  <a:rPr lang="en-US" sz="1600" dirty="0" smtClean="0"/>
                  <a:t> side and the 2</a:t>
                </a:r>
                <a:r>
                  <a:rPr lang="en-US" sz="1600" baseline="30000" dirty="0" smtClean="0"/>
                  <a:t>nd</a:t>
                </a:r>
                <a:r>
                  <a:rPr lang="en-US" sz="1600" dirty="0" smtClean="0"/>
                  <a:t> side</a:t>
                </a:r>
              </a:p>
              <a:p>
                <a:pPr marL="285750" indent="-285750">
                  <a:buFont typeface="Arial" panose="020B0604020202020204" pitchFamily="34" charset="0"/>
                  <a:buChar char="•"/>
                </a:pPr>
                <a:r>
                  <a:rPr lang="en-US" sz="1600" dirty="0" smtClean="0"/>
                  <a:t>Every region has a number in the middle</a:t>
                </a:r>
              </a:p>
              <a:p>
                <a:pPr marL="285750" indent="-285750">
                  <a:buFont typeface="Arial" panose="020B0604020202020204" pitchFamily="34" charset="0"/>
                  <a:buChar char="•"/>
                </a:pPr>
                <a:r>
                  <a:rPr lang="en-US" sz="1600" dirty="0" smtClean="0"/>
                  <a:t>There are 2 regions have the same number. One has 1 set of vertices while the other has the reflection of that set via O</a:t>
                </a:r>
              </a:p>
              <a:p>
                <a:pPr marL="285750" indent="-285750">
                  <a:buFont typeface="Arial" panose="020B0604020202020204" pitchFamily="34" charset="0"/>
                  <a:buChar char="•"/>
                </a:pPr>
                <a:r>
                  <a:rPr lang="en-US" sz="1600" dirty="0" smtClean="0">
                    <a:solidFill>
                      <a:schemeClr val="bg2">
                        <a:lumMod val="25000"/>
                      </a:schemeClr>
                    </a:solidFill>
                  </a:rPr>
                  <a:t>Grey</a:t>
                </a:r>
                <a:r>
                  <a:rPr lang="en-US" sz="1600" dirty="0" smtClean="0"/>
                  <a:t>/</a:t>
                </a:r>
                <a:r>
                  <a:rPr lang="en-US" sz="1600" dirty="0" smtClean="0">
                    <a:solidFill>
                      <a:schemeClr val="accent4">
                        <a:lumMod val="60000"/>
                        <a:lumOff val="40000"/>
                      </a:schemeClr>
                    </a:solidFill>
                  </a:rPr>
                  <a:t>Yellow</a:t>
                </a:r>
                <a:r>
                  <a:rPr lang="en-US" sz="1600" dirty="0" smtClean="0"/>
                  <a:t> regions contain numbers distinctly </a:t>
                </a:r>
              </a:p>
            </p:txBody>
          </p:sp>
        </mc:Choice>
        <mc:Fallback xmlns="">
          <p:sp>
            <p:nvSpPr>
              <p:cNvPr id="7" name="TextBox 6"/>
              <p:cNvSpPr txBox="1">
                <a:spLocks noRot="1" noChangeAspect="1" noMove="1" noResize="1" noEditPoints="1" noAdjustHandles="1" noChangeArrowheads="1" noChangeShapeType="1" noTextEdit="1"/>
              </p:cNvSpPr>
              <p:nvPr/>
            </p:nvSpPr>
            <p:spPr>
              <a:xfrm>
                <a:off x="6407912" y="2465600"/>
                <a:ext cx="4597400" cy="3046988"/>
              </a:xfrm>
              <a:prstGeom prst="rect">
                <a:avLst/>
              </a:prstGeom>
              <a:blipFill rotWithShape="0">
                <a:blip r:embed="rId3"/>
                <a:stretch>
                  <a:fillRect l="-662" t="-599" b="-13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5F2FE2B-DFFE-455A-8625-9AA2DF40A2E8}" type="slidenum">
              <a:rPr lang="en-US" smtClean="0"/>
              <a:t>32</a:t>
            </a:fld>
            <a:endParaRPr lang="en-US"/>
          </a:p>
        </p:txBody>
      </p:sp>
    </p:spTree>
    <p:extLst>
      <p:ext uri="{BB962C8B-B14F-4D97-AF65-F5344CB8AC3E}">
        <p14:creationId xmlns:p14="http://schemas.microsoft.com/office/powerpoint/2010/main" val="267703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3 – Proof – A base case </a:t>
            </a:r>
            <a:r>
              <a:rPr lang="en-US" dirty="0" smtClean="0"/>
              <a:t>with 7 </a:t>
            </a:r>
            <a:r>
              <a:rPr lang="en-US" dirty="0"/>
              <a:t>circles</a:t>
            </a:r>
          </a:p>
        </p:txBody>
      </p:sp>
      <p:sp>
        <p:nvSpPr>
          <p:cNvPr id="5" name="Right Arrow 4"/>
          <p:cNvSpPr/>
          <p:nvPr/>
        </p:nvSpPr>
        <p:spPr>
          <a:xfrm>
            <a:off x="5491545" y="3847735"/>
            <a:ext cx="715535" cy="470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3467767006"/>
              </p:ext>
            </p:extLst>
          </p:nvPr>
        </p:nvGraphicFramePr>
        <p:xfrm>
          <a:off x="6358515" y="1469145"/>
          <a:ext cx="3747497" cy="3002622"/>
        </p:xfrm>
        <a:graphic>
          <a:graphicData uri="http://schemas.openxmlformats.org/drawingml/2006/table">
            <a:tbl>
              <a:tblPr firstRow="1" firstCol="1" lastCol="1" bandRow="1">
                <a:tableStyleId>{5940675A-B579-460E-94D1-54222C63F5DA}</a:tableStyleId>
              </a:tblPr>
              <a:tblGrid>
                <a:gridCol w="468437"/>
                <a:gridCol w="468437"/>
                <a:gridCol w="468437"/>
                <a:gridCol w="468437"/>
                <a:gridCol w="468437"/>
                <a:gridCol w="468437"/>
                <a:gridCol w="374664"/>
                <a:gridCol w="562211"/>
              </a:tblGrid>
              <a:tr h="372789">
                <a:tc gridSpan="7">
                  <a:txBody>
                    <a:bodyPr/>
                    <a:lstStyle/>
                    <a:p>
                      <a:r>
                        <a:rPr lang="en-US" sz="1200" dirty="0" smtClean="0"/>
                        <a:t>        24         24         25         27         13          3</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29</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12</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30</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36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40</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42</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21</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11</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4</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6</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8</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10</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22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14</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16</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18</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20</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28</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34</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38</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39</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26</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32</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r>
                        <a:rPr lang="en-US" sz="1200" dirty="0" smtClean="0"/>
                        <a:t>35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23</a:t>
                      </a:r>
                      <a:endParaRPr lang="en-US" sz="1200" dirty="0"/>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29</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392906"/>
              </p:ext>
            </p:extLst>
          </p:nvPr>
        </p:nvGraphicFramePr>
        <p:xfrm>
          <a:off x="7606303" y="3484875"/>
          <a:ext cx="3747497" cy="3002622"/>
        </p:xfrm>
        <a:graphic>
          <a:graphicData uri="http://schemas.openxmlformats.org/drawingml/2006/table">
            <a:tbl>
              <a:tblPr firstRow="1" firstCol="1" lastCol="1" bandRow="1">
                <a:tableStyleId>{5940675A-B579-460E-94D1-54222C63F5DA}</a:tableStyleId>
              </a:tblPr>
              <a:tblGrid>
                <a:gridCol w="468437"/>
                <a:gridCol w="468437"/>
                <a:gridCol w="468437"/>
                <a:gridCol w="468437"/>
                <a:gridCol w="468437"/>
                <a:gridCol w="468437"/>
                <a:gridCol w="374664"/>
                <a:gridCol w="562211"/>
              </a:tblGrid>
              <a:tr h="372789">
                <a:tc gridSpan="7">
                  <a:txBody>
                    <a:bodyPr/>
                    <a:lstStyle/>
                    <a:p>
                      <a:r>
                        <a:rPr lang="en-US" sz="1200" dirty="0" smtClean="0"/>
                        <a:t>        23</a:t>
                      </a:r>
                      <a:r>
                        <a:rPr lang="en-US" sz="1200" baseline="0" dirty="0" smtClean="0"/>
                        <a:t>         23         26         28         14          4</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30</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11</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29</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35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39</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41</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22</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12</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3</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5</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7</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9</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21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13</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15</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17</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19</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27</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33</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37</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40</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25</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31</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r>
                        <a:rPr lang="en-US" sz="1200" dirty="0" smtClean="0"/>
                        <a:t>36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24</a:t>
                      </a:r>
                      <a:endParaRPr lang="en-US" sz="1200" dirty="0"/>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30</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Slide Number Placeholder 2"/>
          <p:cNvSpPr>
            <a:spLocks noGrp="1"/>
          </p:cNvSpPr>
          <p:nvPr>
            <p:ph type="sldNum" sz="quarter" idx="12"/>
          </p:nvPr>
        </p:nvSpPr>
        <p:spPr/>
        <p:txBody>
          <a:bodyPr/>
          <a:lstStyle/>
          <a:p>
            <a:fld id="{75F2FE2B-DFFE-455A-8625-9AA2DF40A2E8}" type="slidenum">
              <a:rPr lang="en-US" smtClean="0"/>
              <a:t>33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4" y="1207973"/>
            <a:ext cx="5414131" cy="5279524"/>
          </a:xfrm>
          <a:prstGeom prst="rect">
            <a:avLst/>
          </a:prstGeom>
        </p:spPr>
      </p:pic>
      <p:sp>
        <p:nvSpPr>
          <p:cNvPr id="8" name="TextBox 7"/>
          <p:cNvSpPr txBox="1"/>
          <p:nvPr/>
        </p:nvSpPr>
        <p:spPr>
          <a:xfrm>
            <a:off x="9982200" y="5365422"/>
            <a:ext cx="2201334"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The number in this grid are vertices</a:t>
            </a:r>
            <a:endParaRPr lang="en-US" dirty="0"/>
          </a:p>
        </p:txBody>
      </p:sp>
    </p:spTree>
    <p:extLst>
      <p:ext uri="{BB962C8B-B14F-4D97-AF65-F5344CB8AC3E}">
        <p14:creationId xmlns:p14="http://schemas.microsoft.com/office/powerpoint/2010/main" val="23836483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928204618"/>
              </p:ext>
            </p:extLst>
          </p:nvPr>
        </p:nvGraphicFramePr>
        <p:xfrm>
          <a:off x="4590294" y="1464245"/>
          <a:ext cx="7388340" cy="4603753"/>
        </p:xfrm>
        <a:graphic>
          <a:graphicData uri="http://schemas.openxmlformats.org/drawingml/2006/table">
            <a:tbl>
              <a:tblPr firstRow="1" bandRow="1">
                <a:tableStyleId>{5940675A-B579-460E-94D1-54222C63F5DA}</a:tableStyleId>
              </a:tblPr>
              <a:tblGrid>
                <a:gridCol w="492556"/>
                <a:gridCol w="492556"/>
                <a:gridCol w="492556"/>
                <a:gridCol w="492556"/>
                <a:gridCol w="492556"/>
                <a:gridCol w="492556"/>
                <a:gridCol w="492556"/>
                <a:gridCol w="492556"/>
                <a:gridCol w="492556"/>
                <a:gridCol w="492556"/>
                <a:gridCol w="492556"/>
                <a:gridCol w="492556"/>
                <a:gridCol w="492556"/>
                <a:gridCol w="492556"/>
                <a:gridCol w="492556"/>
              </a:tblGrid>
              <a:tr h="327979">
                <a:tc gridSpan="14">
                  <a:txBody>
                    <a:bodyPr/>
                    <a:lstStyle/>
                    <a:p>
                      <a:r>
                        <a:rPr lang="en-US" sz="1500" dirty="0" smtClean="0"/>
                        <a:t>                                                                                        24       24       25      27        13        3</a:t>
                      </a:r>
                      <a:endParaRPr lang="en-US" sz="1500" dirty="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dirty="0"/>
                    </a:p>
                  </a:txBody>
                  <a:tcPr marL="76515" marR="76515" marT="38257" marB="38257">
                    <a:lnR w="12700" cap="flat" cmpd="sng" algn="ctr">
                      <a:noFill/>
                      <a:prstDash val="solid"/>
                      <a:round/>
                      <a:headEnd type="none" w="med" len="med"/>
                      <a:tailEnd type="none" w="med" len="med"/>
                    </a:lnR>
                  </a:tcPr>
                </a:tc>
                <a:tc rowSpan="10">
                  <a:txBody>
                    <a:bodyPr/>
                    <a:lstStyle/>
                    <a:p>
                      <a:endParaRPr lang="en-US" sz="1500" dirty="0" smtClean="0"/>
                    </a:p>
                    <a:p>
                      <a:endParaRPr lang="en-US" sz="1500" dirty="0" smtClean="0"/>
                    </a:p>
                    <a:p>
                      <a:endParaRPr lang="en-US" sz="1500" dirty="0" smtClean="0"/>
                    </a:p>
                    <a:p>
                      <a:r>
                        <a:rPr lang="en-US" sz="1500" dirty="0" smtClean="0"/>
                        <a:t>29</a:t>
                      </a:r>
                      <a:endParaRPr lang="en-US" sz="1500" dirty="0"/>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500" dirty="0" smtClean="0"/>
                        <a:t>30</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36</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40</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42</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21</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11</a:t>
                      </a:r>
                      <a:endParaRPr lang="en-US" sz="1500" dirty="0"/>
                    </a:p>
                  </a:txBody>
                  <a:tcPr marL="76515" marR="76515" marT="38257" marB="38257"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12</a:t>
                      </a:r>
                      <a:endParaRPr lang="en-US" sz="1500" dirty="0"/>
                    </a:p>
                  </a:txBody>
                  <a:tcPr marL="76515" marR="76515" marT="38257" marB="38257"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500" dirty="0" smtClean="0"/>
                        <a:t>4</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6</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8</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10</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2</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500" dirty="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500" dirty="0" smtClean="0"/>
                        <a:t>22</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14</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16</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18</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20</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19</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500" dirty="0" smtClean="0"/>
                        <a:t>9</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41</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28</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34</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38</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37</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r>
                        <a:rPr lang="en-US" sz="1500" dirty="0" smtClean="0"/>
                        <a:t>17</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7</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39</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26</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32</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31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500" dirty="0" smtClean="0"/>
                        <a:t>33</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15</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5</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35</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23</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30</a:t>
                      </a:r>
                      <a:endParaRPr lang="en-US" sz="1500" dirty="0"/>
                    </a:p>
                  </a:txBody>
                  <a:tcPr marL="76515" marR="76515" marT="38257" marB="38257"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24</a:t>
                      </a:r>
                      <a:endParaRPr lang="en-US" sz="1500" dirty="0"/>
                    </a:p>
                  </a:txBody>
                  <a:tcPr marL="76515" marR="76515" marT="38257" marB="38257"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r>
                        <a:rPr lang="en-US" sz="1500" dirty="0" smtClean="0"/>
                        <a:t>25</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27</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13</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3</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29</a:t>
                      </a:r>
                      <a:endParaRPr lang="en-US" sz="1500" dirty="0"/>
                    </a:p>
                  </a:txBody>
                  <a:tcPr marL="76515" marR="76515" marT="38257" marB="38257" anchor="ctr">
                    <a:lnL w="12700" cap="flat" cmpd="sng" algn="ctr">
                      <a:solidFill>
                        <a:schemeClr val="accent6">
                          <a:lumMod val="7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tcPr>
                </a:tc>
                <a:tc>
                  <a:txBody>
                    <a:bodyPr/>
                    <a:lstStyle/>
                    <a:p>
                      <a:endParaRPr lang="en-US" sz="1500" dirty="0"/>
                    </a:p>
                  </a:txBody>
                  <a:tcPr marL="76515" marR="76515" marT="38257" marB="38257">
                    <a:lnL w="12700" cmpd="sng">
                      <a:noFill/>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mpd="sng">
                      <a:noFill/>
                    </a:lnR>
                    <a:lnT w="12700" cap="flat" cmpd="sng" algn="ctr">
                      <a:noFill/>
                      <a:prstDash val="solid"/>
                      <a:round/>
                      <a:headEnd type="none" w="med" len="med"/>
                      <a:tailEnd type="none" w="med" len="med"/>
                    </a:lnT>
                    <a:lnB w="12700" cmpd="sng">
                      <a:noFill/>
                    </a:lnB>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gridSpan="14">
                  <a:txBody>
                    <a:bodyPr/>
                    <a:lstStyle/>
                    <a:p>
                      <a:r>
                        <a:rPr lang="en-US" sz="1500" dirty="0" smtClean="0"/>
                        <a:t>                   </a:t>
                      </a:r>
                      <a:r>
                        <a:rPr lang="en-US" sz="1500" baseline="0" dirty="0" smtClean="0"/>
                        <a:t>36       40       42       21       11      11</a:t>
                      </a:r>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bl>
          </a:graphicData>
        </a:graphic>
      </p:graphicFrame>
      <p:sp>
        <p:nvSpPr>
          <p:cNvPr id="2" name="Title 1"/>
          <p:cNvSpPr>
            <a:spLocks noGrp="1"/>
          </p:cNvSpPr>
          <p:nvPr>
            <p:ph type="title"/>
          </p:nvPr>
        </p:nvSpPr>
        <p:spPr/>
        <p:txBody>
          <a:bodyPr/>
          <a:lstStyle/>
          <a:p>
            <a:r>
              <a:rPr lang="en-US" dirty="0"/>
              <a:t>Lemma 3 – Proof – A base case with 7 circles</a:t>
            </a:r>
          </a:p>
        </p:txBody>
      </p:sp>
      <p:sp>
        <p:nvSpPr>
          <p:cNvPr id="6" name="Right Arrow 5"/>
          <p:cNvSpPr/>
          <p:nvPr/>
        </p:nvSpPr>
        <p:spPr>
          <a:xfrm>
            <a:off x="5176310" y="3491118"/>
            <a:ext cx="919690" cy="510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3744389"/>
              </p:ext>
            </p:extLst>
          </p:nvPr>
        </p:nvGraphicFramePr>
        <p:xfrm>
          <a:off x="766496" y="1444839"/>
          <a:ext cx="3747497" cy="3002622"/>
        </p:xfrm>
        <a:graphic>
          <a:graphicData uri="http://schemas.openxmlformats.org/drawingml/2006/table">
            <a:tbl>
              <a:tblPr firstRow="1" firstCol="1" lastCol="1" bandRow="1">
                <a:tableStyleId>{5940675A-B579-460E-94D1-54222C63F5DA}</a:tableStyleId>
              </a:tblPr>
              <a:tblGrid>
                <a:gridCol w="468437"/>
                <a:gridCol w="468437"/>
                <a:gridCol w="468437"/>
                <a:gridCol w="468437"/>
                <a:gridCol w="468437"/>
                <a:gridCol w="468437"/>
                <a:gridCol w="374664"/>
                <a:gridCol w="562211"/>
              </a:tblGrid>
              <a:tr h="372789">
                <a:tc gridSpan="7">
                  <a:txBody>
                    <a:bodyPr/>
                    <a:lstStyle/>
                    <a:p>
                      <a:r>
                        <a:rPr lang="en-US" sz="1200" dirty="0" smtClean="0"/>
                        <a:t>        24         24         25         27         13          3</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29</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12</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30</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36</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40</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42</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21</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t>11</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4</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6</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8</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10</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22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14</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16</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18</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20</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28</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34</a:t>
                      </a:r>
                      <a:endParaRPr lang="en-US" sz="1200" dirty="0">
                        <a:ln>
                          <a:noFill/>
                        </a:ln>
                      </a:endParaRPr>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noFill/>
                  </a:tcPr>
                </a:tc>
                <a:tc>
                  <a:txBody>
                    <a:bodyPr/>
                    <a:lstStyle/>
                    <a:p>
                      <a:r>
                        <a:rPr lang="en-US" sz="1200" dirty="0" smtClean="0">
                          <a:ln>
                            <a:noFill/>
                          </a:ln>
                        </a:rPr>
                        <a:t>38</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39</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26</a:t>
                      </a:r>
                      <a:endParaRPr lang="en-US" sz="1200" dirty="0"/>
                    </a:p>
                  </a:txBody>
                  <a:tcPr marL="104429" marR="104429" marT="52215" marB="52215"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200" dirty="0" smtClean="0">
                          <a:ln>
                            <a:noFill/>
                          </a:ln>
                        </a:rPr>
                        <a:t>32</a:t>
                      </a:r>
                      <a:endParaRPr lang="en-US" sz="1200" dirty="0">
                        <a:ln>
                          <a:noFill/>
                        </a:ln>
                      </a:endParaRPr>
                    </a:p>
                  </a:txBody>
                  <a:tcPr marL="104429" marR="104429" marT="52215" marB="52215">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r>
                        <a:rPr lang="en-US" sz="1200" dirty="0" smtClean="0"/>
                        <a:t>35</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r>
                        <a:rPr lang="en-US" sz="1200" dirty="0" smtClean="0"/>
                        <a:t>23</a:t>
                      </a:r>
                      <a:endParaRPr lang="en-US" sz="1200" dirty="0"/>
                    </a:p>
                  </a:txBody>
                  <a:tcPr marL="104429" marR="104429" marT="52215" marB="52215"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29</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58401841"/>
              </p:ext>
            </p:extLst>
          </p:nvPr>
        </p:nvGraphicFramePr>
        <p:xfrm>
          <a:off x="1773860" y="3491118"/>
          <a:ext cx="3747497" cy="3002622"/>
        </p:xfrm>
        <a:graphic>
          <a:graphicData uri="http://schemas.openxmlformats.org/drawingml/2006/table">
            <a:tbl>
              <a:tblPr firstRow="1" firstCol="1" lastCol="1" bandRow="1">
                <a:tableStyleId>{5940675A-B579-460E-94D1-54222C63F5DA}</a:tableStyleId>
              </a:tblPr>
              <a:tblGrid>
                <a:gridCol w="468437"/>
                <a:gridCol w="468437"/>
                <a:gridCol w="468437"/>
                <a:gridCol w="468437"/>
                <a:gridCol w="468437"/>
                <a:gridCol w="468437"/>
                <a:gridCol w="374664"/>
                <a:gridCol w="562211"/>
              </a:tblGrid>
              <a:tr h="372789">
                <a:tc gridSpan="7">
                  <a:txBody>
                    <a:bodyPr/>
                    <a:lstStyle/>
                    <a:p>
                      <a:r>
                        <a:rPr lang="en-US" sz="1200" dirty="0" smtClean="0"/>
                        <a:t>        23</a:t>
                      </a:r>
                      <a:r>
                        <a:rPr lang="en-US" sz="1200" baseline="0" dirty="0" smtClean="0"/>
                        <a:t>         23         26         28         14          4</a:t>
                      </a:r>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113138" marR="113138" marT="56569" marB="56569"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lang="en-US" sz="1200" dirty="0" smtClean="0"/>
                    </a:p>
                    <a:p>
                      <a:endParaRPr lang="en-US" sz="1200" dirty="0" smtClean="0"/>
                    </a:p>
                    <a:p>
                      <a:endParaRPr lang="en-US" sz="1200" dirty="0" smtClean="0"/>
                    </a:p>
                    <a:p>
                      <a:r>
                        <a:rPr lang="en-US" sz="1200" dirty="0" smtClean="0"/>
                        <a:t>30</a:t>
                      </a:r>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89">
                <a:tc>
                  <a:txBody>
                    <a:bodyPr/>
                    <a:lstStyle/>
                    <a:p>
                      <a:r>
                        <a:rPr lang="en-US" sz="1200" dirty="0" smtClean="0"/>
                        <a:t>11</a:t>
                      </a:r>
                      <a:endParaRPr lang="en-US" sz="1200" dirty="0"/>
                    </a:p>
                  </a:txBody>
                  <a:tcPr marL="104429" marR="104429" marT="52215" marB="52215"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US" sz="1200" dirty="0" smtClean="0"/>
                        <a:t>29</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35</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39</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41</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22</a:t>
                      </a:r>
                      <a:endParaRPr lang="en-US" sz="1200" dirty="0"/>
                    </a:p>
                  </a:txBody>
                  <a:tcPr marL="104429" marR="104429" marT="52215" marB="52215" anchor="b">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t>12</a:t>
                      </a:r>
                      <a:endParaRPr lang="en-US" sz="1200" dirty="0"/>
                    </a:p>
                  </a:txBody>
                  <a:tcPr marL="104429" marR="104429" marT="52215" marB="52215"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400" dirty="0"/>
                    </a:p>
                  </a:txBody>
                  <a:tcPr marL="113138" marR="113138" marT="56569" marB="5656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6174">
                <a:tc>
                  <a:txBody>
                    <a:bodyPr/>
                    <a:lstStyle/>
                    <a:p>
                      <a:r>
                        <a:rPr lang="en-US" sz="1200" dirty="0" smtClean="0"/>
                        <a:t>11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3</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5</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7</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9</a:t>
                      </a:r>
                      <a:endParaRPr lang="en-US" sz="1200" dirty="0">
                        <a:ln>
                          <a:noFill/>
                        </a:ln>
                      </a:endParaRPr>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400" dirty="0"/>
                    </a:p>
                  </a:txBody>
                  <a:tcPr marL="113138" marR="113138" marT="56569" marB="5656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r>
              <a:tr h="376174">
                <a:tc>
                  <a:txBody>
                    <a:bodyPr/>
                    <a:lstStyle/>
                    <a:p>
                      <a:r>
                        <a:rPr lang="en-US" sz="1200" dirty="0" smtClean="0"/>
                        <a:t>21</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13</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15</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17</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19</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42</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27</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33</a:t>
                      </a:r>
                      <a:endParaRPr lang="en-US" sz="1200" dirty="0">
                        <a:ln>
                          <a:noFill/>
                        </a:ln>
                      </a:endParaRPr>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noFill/>
                  </a:tcPr>
                </a:tc>
                <a:tc>
                  <a:txBody>
                    <a:bodyPr/>
                    <a:lstStyle/>
                    <a:p>
                      <a:r>
                        <a:rPr lang="en-US" sz="1200" dirty="0" smtClean="0">
                          <a:ln>
                            <a:noFill/>
                          </a:ln>
                        </a:rPr>
                        <a:t>37</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mpd="sng">
                      <a:noFill/>
                    </a:lnB>
                    <a:lnTlToBr w="12700" cmpd="sng">
                      <a:noFill/>
                      <a:prstDash val="solid"/>
                    </a:lnTlToBr>
                    <a:lnBlToTr w="12700" cmpd="sng">
                      <a:noFill/>
                      <a:prstDash val="solid"/>
                    </a:lnBlToTr>
                  </a:tcPr>
                </a:tc>
              </a:tr>
              <a:tr h="376174">
                <a:tc>
                  <a:txBody>
                    <a:bodyPr/>
                    <a:lstStyle/>
                    <a:p>
                      <a:r>
                        <a:rPr lang="en-US" sz="1200" dirty="0" smtClean="0"/>
                        <a:t>40</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25</a:t>
                      </a:r>
                      <a:endParaRPr lang="en-US" sz="1200" dirty="0"/>
                    </a:p>
                  </a:txBody>
                  <a:tcPr marL="104429" marR="104429" marT="52215" marB="52215"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200" dirty="0" smtClean="0">
                          <a:ln>
                            <a:noFill/>
                          </a:ln>
                        </a:rPr>
                        <a:t>31</a:t>
                      </a:r>
                      <a:endParaRPr lang="en-US" sz="1200" dirty="0">
                        <a:ln>
                          <a:noFill/>
                        </a:ln>
                      </a:endParaRPr>
                    </a:p>
                  </a:txBody>
                  <a:tcPr marL="104429" marR="104429" marT="52215" marB="52215">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noFill/>
                  </a:tcPr>
                </a:tc>
                <a:tc>
                  <a:txBody>
                    <a:bodyPr/>
                    <a:lstStyle/>
                    <a:p>
                      <a:endParaRPr lang="en-US" sz="1200" dirty="0">
                        <a:ln>
                          <a:noFill/>
                        </a:ln>
                      </a:endParaRPr>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ln>
                          <a:noFill/>
                        </a:ln>
                      </a:endParaRPr>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marL="104429" marR="104429" marT="52215" marB="5221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r>
                        <a:rPr lang="en-US" sz="1200" dirty="0" smtClean="0"/>
                        <a:t>36</a:t>
                      </a:r>
                      <a:endParaRPr lang="en-US" sz="1200" dirty="0"/>
                    </a:p>
                  </a:txBody>
                  <a:tcPr marL="104429" marR="104429" marT="52215" marB="52215"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r>
                        <a:rPr lang="en-US" sz="1200" dirty="0" smtClean="0"/>
                        <a:t>24</a:t>
                      </a:r>
                      <a:endParaRPr lang="en-US" sz="1200" dirty="0"/>
                    </a:p>
                  </a:txBody>
                  <a:tcPr marL="104429" marR="104429" marT="52215" marB="52215" anchor="ctr">
                    <a:lnL w="127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400" dirty="0"/>
                    </a:p>
                  </a:txBody>
                  <a:tcPr marL="113138" marR="113138" marT="56569" marB="5656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6174">
                <a:tc>
                  <a:txBody>
                    <a:bodyPr/>
                    <a:lstStyle/>
                    <a:p>
                      <a:endParaRPr lang="en-US" sz="1200" dirty="0"/>
                    </a:p>
                  </a:txBody>
                  <a:tcPr marL="104429" marR="104429" marT="52215" marB="5221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sz="1200" dirty="0" smtClean="0"/>
                        <a:t>30</a:t>
                      </a:r>
                      <a:endParaRPr lang="en-US" sz="1200" dirty="0"/>
                    </a:p>
                  </a:txBody>
                  <a:tcPr marL="104429" marR="104429" marT="52215" marB="5221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dirty="0"/>
                    </a:p>
                  </a:txBody>
                  <a:tcPr marL="104429" marR="104429" marT="52215" marB="5221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marL="104429" marR="104429" marT="52215" marB="52215">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Slide Number Placeholder 2"/>
          <p:cNvSpPr>
            <a:spLocks noGrp="1"/>
          </p:cNvSpPr>
          <p:nvPr>
            <p:ph type="sldNum" sz="quarter" idx="12"/>
          </p:nvPr>
        </p:nvSpPr>
        <p:spPr/>
        <p:txBody>
          <a:bodyPr/>
          <a:lstStyle/>
          <a:p>
            <a:fld id="{75F2FE2B-DFFE-455A-8625-9AA2DF40A2E8}" type="slidenum">
              <a:rPr lang="en-US" smtClean="0"/>
              <a:t>34</a:t>
            </a:fld>
            <a:endParaRPr lang="en-US"/>
          </a:p>
        </p:txBody>
      </p:sp>
      <p:sp>
        <p:nvSpPr>
          <p:cNvPr id="8" name="TextBox 7"/>
          <p:cNvSpPr txBox="1"/>
          <p:nvPr/>
        </p:nvSpPr>
        <p:spPr>
          <a:xfrm>
            <a:off x="9982200" y="5365422"/>
            <a:ext cx="2201334"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The number in this grid are vertices</a:t>
            </a:r>
            <a:endParaRPr lang="en-US" dirty="0"/>
          </a:p>
        </p:txBody>
      </p:sp>
    </p:spTree>
    <p:extLst>
      <p:ext uri="{BB962C8B-B14F-4D97-AF65-F5344CB8AC3E}">
        <p14:creationId xmlns:p14="http://schemas.microsoft.com/office/powerpoint/2010/main" val="118731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3</a:t>
            </a:r>
          </a:p>
        </p:txBody>
      </p:sp>
      <p:sp>
        <p:nvSpPr>
          <p:cNvPr id="3" name="Content Placeholder 2"/>
          <p:cNvSpPr>
            <a:spLocks noGrp="1"/>
          </p:cNvSpPr>
          <p:nvPr>
            <p:ph idx="1"/>
          </p:nvPr>
        </p:nvSpPr>
        <p:spPr>
          <a:xfrm>
            <a:off x="838200" y="1825625"/>
            <a:ext cx="5994401" cy="4710642"/>
          </a:xfrm>
        </p:spPr>
        <p:txBody>
          <a:bodyPr>
            <a:normAutofit/>
          </a:bodyPr>
          <a:lstStyle/>
          <a:p>
            <a:pPr marL="0" indent="0">
              <a:buNone/>
            </a:pPr>
            <a:r>
              <a:rPr lang="en-US" dirty="0" smtClean="0"/>
              <a:t>Call</a:t>
            </a:r>
          </a:p>
          <a:p>
            <a:r>
              <a:rPr lang="en-US" dirty="0" smtClean="0"/>
              <a:t>V</a:t>
            </a:r>
            <a:r>
              <a:rPr lang="en-US" baseline="-25000" dirty="0" smtClean="0"/>
              <a:t>i,1</a:t>
            </a:r>
            <a:r>
              <a:rPr lang="en-US" dirty="0" smtClean="0"/>
              <a:t> are the vertices made by C</a:t>
            </a:r>
            <a:r>
              <a:rPr lang="en-US" baseline="-25000" dirty="0" smtClean="0"/>
              <a:t>i</a:t>
            </a:r>
            <a:r>
              <a:rPr lang="en-US" dirty="0" smtClean="0"/>
              <a:t> and C</a:t>
            </a:r>
            <a:r>
              <a:rPr lang="en-US" baseline="-25000" dirty="0" smtClean="0"/>
              <a:t>i+1</a:t>
            </a:r>
            <a:r>
              <a:rPr lang="en-US" dirty="0" smtClean="0"/>
              <a:t> on the unbounded cycle.</a:t>
            </a:r>
          </a:p>
          <a:p>
            <a:r>
              <a:rPr lang="en-US" dirty="0" smtClean="0"/>
              <a:t>V</a:t>
            </a:r>
            <a:r>
              <a:rPr lang="en-US" baseline="-25000" dirty="0" smtClean="0"/>
              <a:t>i,1</a:t>
            </a:r>
            <a:r>
              <a:rPr lang="en-US" dirty="0" smtClean="0"/>
              <a:t> , V</a:t>
            </a:r>
            <a:r>
              <a:rPr lang="en-US" baseline="-25000" dirty="0" smtClean="0"/>
              <a:t>i,2</a:t>
            </a:r>
            <a:r>
              <a:rPr lang="en-US" dirty="0" smtClean="0"/>
              <a:t> , V</a:t>
            </a:r>
            <a:r>
              <a:rPr lang="en-US" baseline="-25000" dirty="0" smtClean="0"/>
              <a:t>i,3</a:t>
            </a:r>
            <a:r>
              <a:rPr lang="en-US" dirty="0" smtClean="0"/>
              <a:t> , … V</a:t>
            </a:r>
            <a:r>
              <a:rPr lang="en-US" baseline="-25000" dirty="0" smtClean="0"/>
              <a:t>i,2k-2</a:t>
            </a:r>
            <a:r>
              <a:rPr lang="en-US" dirty="0" smtClean="0"/>
              <a:t> are the vertices on the circle C</a:t>
            </a:r>
            <a:r>
              <a:rPr lang="en-US" baseline="-25000" dirty="0" smtClean="0"/>
              <a:t>i</a:t>
            </a:r>
            <a:r>
              <a:rPr lang="en-US" dirty="0" smtClean="0"/>
              <a:t> in the order that (V</a:t>
            </a:r>
            <a:r>
              <a:rPr lang="en-US" baseline="-25000" dirty="0" smtClean="0"/>
              <a:t>i,1</a:t>
            </a:r>
            <a:r>
              <a:rPr lang="en-US" dirty="0" smtClean="0"/>
              <a:t>, V</a:t>
            </a:r>
            <a:r>
              <a:rPr lang="en-US" baseline="-25000" dirty="0" smtClean="0"/>
              <a:t>i,2</a:t>
            </a:r>
            <a:r>
              <a:rPr lang="en-US" dirty="0" smtClean="0"/>
              <a:t>, V</a:t>
            </a:r>
            <a:r>
              <a:rPr lang="en-US" baseline="-25000" dirty="0" smtClean="0"/>
              <a:t>i+1,1</a:t>
            </a:r>
            <a:r>
              <a:rPr lang="en-US" dirty="0" smtClean="0"/>
              <a:t> ) is a triangle</a:t>
            </a:r>
            <a:endParaRPr lang="en-US" dirty="0"/>
          </a:p>
        </p:txBody>
      </p:sp>
      <p:sp>
        <p:nvSpPr>
          <p:cNvPr id="4" name="Slide Number Placeholder 3"/>
          <p:cNvSpPr>
            <a:spLocks noGrp="1"/>
          </p:cNvSpPr>
          <p:nvPr>
            <p:ph type="sldNum" sz="quarter" idx="12"/>
          </p:nvPr>
        </p:nvSpPr>
        <p:spPr/>
        <p:txBody>
          <a:bodyPr/>
          <a:lstStyle/>
          <a:p>
            <a:fld id="{75F2FE2B-DFFE-455A-8625-9AA2DF40A2E8}"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601" y="1435811"/>
            <a:ext cx="5266267" cy="5285663"/>
          </a:xfrm>
          <a:prstGeom prst="rect">
            <a:avLst/>
          </a:prstGeom>
        </p:spPr>
      </p:pic>
    </p:spTree>
    <p:extLst>
      <p:ext uri="{BB962C8B-B14F-4D97-AF65-F5344CB8AC3E}">
        <p14:creationId xmlns:p14="http://schemas.microsoft.com/office/powerpoint/2010/main" val="2732765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5F2FE2B-DFFE-455A-8625-9AA2DF40A2E8}" type="slidenum">
              <a:rPr lang="en-US" smtClean="0"/>
              <a:t>36</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23681880"/>
                  </p:ext>
                </p:extLst>
              </p:nvPr>
            </p:nvGraphicFramePr>
            <p:xfrm>
              <a:off x="279404" y="1825625"/>
              <a:ext cx="11607795" cy="4662381"/>
            </p:xfrm>
            <a:graphic>
              <a:graphicData uri="http://schemas.openxmlformats.org/drawingml/2006/table">
                <a:tbl>
                  <a:tblPr firstRow="1" bandRow="1">
                    <a:tableStyleId>{5940675A-B579-460E-94D1-54222C63F5DA}</a:tableStyleId>
                  </a:tblPr>
                  <a:tblGrid>
                    <a:gridCol w="773853"/>
                    <a:gridCol w="773853"/>
                    <a:gridCol w="773853"/>
                    <a:gridCol w="773853"/>
                    <a:gridCol w="773853"/>
                    <a:gridCol w="773853"/>
                    <a:gridCol w="773853"/>
                    <a:gridCol w="773853"/>
                    <a:gridCol w="773853"/>
                    <a:gridCol w="773853"/>
                    <a:gridCol w="773853"/>
                    <a:gridCol w="773853"/>
                    <a:gridCol w="773853"/>
                    <a:gridCol w="773853"/>
                    <a:gridCol w="773853"/>
                  </a:tblGrid>
                  <a:tr h="327979">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					        </a:t>
                          </a:r>
                          <a:r>
                            <a:rPr lang="en-US" sz="1500" baseline="0" dirty="0" smtClean="0"/>
                            <a:t>                           V</a:t>
                          </a:r>
                          <a:r>
                            <a:rPr lang="en-US" sz="1500" baseline="-25000" dirty="0" smtClean="0"/>
                            <a:t>k,1 </a:t>
                          </a:r>
                          <a:r>
                            <a:rPr lang="en-US" sz="1500" baseline="0" dirty="0" smtClean="0"/>
                            <a:t>           </a:t>
                          </a:r>
                          <a:r>
                            <a:rPr lang="en-US" sz="1500" baseline="0" dirty="0" err="1" smtClean="0"/>
                            <a:t>V</a:t>
                          </a:r>
                          <a:r>
                            <a:rPr lang="en-US" sz="1500" baseline="-25000" dirty="0" err="1" smtClean="0"/>
                            <a:t>k,1</a:t>
                          </a:r>
                          <a:r>
                            <a:rPr lang="en-US" sz="1500" baseline="0" dirty="0" smtClean="0"/>
                            <a:t>           V</a:t>
                          </a:r>
                          <a:r>
                            <a:rPr lang="en-US" sz="1500" baseline="-25000" dirty="0" smtClean="0"/>
                            <a:t>k,2</a:t>
                          </a:r>
                          <a:r>
                            <a:rPr lang="en-US" sz="1500" baseline="0" dirty="0" smtClean="0"/>
                            <a:t>            …              V</a:t>
                          </a:r>
                          <a:r>
                            <a:rPr lang="en-US" sz="1500" baseline="-25000" dirty="0" smtClean="0"/>
                            <a:t>k,k-3</a:t>
                          </a:r>
                          <a:r>
                            <a:rPr lang="en-US" sz="1500" baseline="0" dirty="0" smtClean="0"/>
                            <a:t>          V</a:t>
                          </a:r>
                          <a:r>
                            <a:rPr lang="en-US" sz="1500" baseline="-25000" dirty="0" smtClean="0"/>
                            <a:t>k,k-2</a:t>
                          </a:r>
                          <a:endParaRPr lang="en-US" sz="1500" dirty="0" smtClean="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dirty="0"/>
                        </a:p>
                      </a:txBody>
                      <a:tcPr marL="76515" marR="76515" marT="38257" marB="38257">
                        <a:lnR w="12700" cap="flat" cmpd="sng" algn="ctr">
                          <a:noFill/>
                          <a:prstDash val="solid"/>
                          <a:round/>
                          <a:headEnd type="none" w="med" len="med"/>
                          <a:tailEnd type="none" w="med" len="med"/>
                        </a:lnR>
                      </a:tcPr>
                    </a:tc>
                    <a:tc rowSpan="10">
                      <a:txBody>
                        <a:bodyPr/>
                        <a:lstStyle/>
                        <a:p>
                          <a:endParaRPr lang="en-US" sz="1500" dirty="0" smtClean="0"/>
                        </a:p>
                        <a:p>
                          <a:endParaRPr lang="en-US" sz="1500" dirty="0" smtClean="0"/>
                        </a:p>
                        <a:p>
                          <a:endParaRPr lang="en-US" sz="1500" dirty="0" smtClean="0"/>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k,1</a:t>
                          </a:r>
                          <a:r>
                            <a:rPr lang="en-US" sz="1400" dirty="0" smtClean="0"/>
                            <a:t>) </a:t>
                          </a:r>
                          <a:endParaRPr lang="en-US" sz="1400" dirty="0"/>
                        </a:p>
                        <a:p>
                          <a:endParaRPr lang="en-US" sz="1500" dirty="0"/>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500" baseline="0" dirty="0" smtClean="0"/>
                            <a:t>V</a:t>
                          </a:r>
                          <a:r>
                            <a:rPr lang="en-US" sz="1500" baseline="-25000" dirty="0" smtClean="0"/>
                            <a:t>1,1</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1,2</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1,3</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1,k-2</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Ψ</m:t>
                              </m:r>
                            </m:oMath>
                          </a14:m>
                          <a:r>
                            <a:rPr lang="en-US" sz="1600" dirty="0" smtClean="0"/>
                            <a:t>(V</a:t>
                          </a:r>
                          <a:r>
                            <a:rPr lang="en-US" sz="1600" baseline="-25000" dirty="0" smtClean="0"/>
                            <a:t>1,1</a:t>
                          </a:r>
                          <a:r>
                            <a:rPr lang="en-US" sz="1600" dirty="0" smtClean="0"/>
                            <a:t>) </a:t>
                          </a:r>
                          <a:endParaRPr lang="en-US" sz="1500" dirty="0"/>
                        </a:p>
                      </a:txBody>
                      <a:tcPr marL="76515" marR="76515" marT="38257" marB="38257"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2,1</a:t>
                          </a:r>
                          <a:endParaRPr lang="en-US" sz="1500" dirty="0"/>
                        </a:p>
                      </a:txBody>
                      <a:tcPr marL="76515" marR="76515" marT="38257" marB="38257"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500" dirty="0" smtClean="0"/>
                            <a:t>V</a:t>
                          </a:r>
                          <a:r>
                            <a:rPr lang="en-US" sz="1500" baseline="-25000" dirty="0" smtClean="0"/>
                            <a:t>2,2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2,3</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2,k-2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2,1</a:t>
                          </a:r>
                          <a:r>
                            <a:rPr lang="en-US" sz="1400" dirty="0" smtClean="0"/>
                            <a:t>) </a:t>
                          </a:r>
                          <a:endParaRPr lang="en-US" sz="1400" dirty="0"/>
                        </a:p>
                      </a:txBody>
                      <a:tcPr marL="76515" marR="76515" marT="38257" marB="38257"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500" dirty="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3,1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3,2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3,3</a:t>
                          </a:r>
                          <a:endParaRPr lang="en-US" sz="1500" dirty="0" smtClean="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3,k-2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3,1</a:t>
                          </a:r>
                          <a:r>
                            <a:rPr lang="en-US" sz="1400" dirty="0" smtClean="0"/>
                            <a:t>)  </a:t>
                          </a:r>
                          <a:endParaRPr lang="en-US" sz="14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baseline="0" dirty="0" smtClean="0"/>
                            <a:t>V</a:t>
                          </a:r>
                          <a:r>
                            <a:rPr lang="en-US" sz="1500" baseline="-25000" dirty="0" smtClean="0"/>
                            <a:t>k-2,1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k-2,k-2</a:t>
                          </a:r>
                          <a:endParaRPr lang="en-US" sz="1500" dirty="0" smtClean="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k-2,1</a:t>
                          </a:r>
                          <a:r>
                            <a:rPr lang="en-US" sz="1400" dirty="0" smtClean="0"/>
                            <a:t>) </a:t>
                          </a:r>
                          <a:endParaRPr lang="en-US" sz="14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k-1,1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k-1,1</a:t>
                          </a:r>
                          <a:r>
                            <a:rPr lang="en-US" sz="1400" dirty="0" smtClean="0"/>
                            <a:t>) </a:t>
                          </a:r>
                          <a:endParaRPr lang="en-US" sz="14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1,1</a:t>
                          </a:r>
                          <a:endParaRPr lang="en-US" sz="1500" dirty="0" smtClean="0"/>
                        </a:p>
                      </a:txBody>
                      <a:tcPr marL="76515" marR="76515" marT="38257" marB="38257"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a:t>
                          </a:r>
                          <a:endParaRPr lang="en-US" sz="1500" dirty="0" smtClean="0"/>
                        </a:p>
                      </a:txBody>
                      <a:tcPr marL="76515" marR="76515" marT="38257" marB="38257"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l-GR" sz="1400" b="0" i="0" smtClean="0">
                                  <a:latin typeface="Cambria Math" panose="02040503050406030204" pitchFamily="18" charset="0"/>
                                  <a:ea typeface="Cambria Math" panose="02040503050406030204" pitchFamily="18" charset="0"/>
                                </a:rPr>
                                <m:t>Ψ</m:t>
                              </m:r>
                            </m:oMath>
                          </a14:m>
                          <a:r>
                            <a:rPr lang="en-US" sz="1400" b="0" i="0" dirty="0" smtClean="0"/>
                            <a:t>(V</a:t>
                          </a:r>
                          <a:r>
                            <a:rPr lang="en-US" sz="1400" b="0" i="0" baseline="-25000" dirty="0" smtClean="0"/>
                            <a:t>k,1</a:t>
                          </a:r>
                          <a:r>
                            <a:rPr lang="en-US" sz="1400" b="0" i="0" dirty="0" smtClean="0"/>
                            <a:t>)</a:t>
                          </a:r>
                          <a:endParaRPr lang="en-US" sz="1400" b="0" i="0" dirty="0"/>
                        </a:p>
                      </a:txBody>
                      <a:tcPr marL="76515" marR="76515" marT="38257" marB="38257" anchor="ctr">
                        <a:lnL w="12700" cap="flat" cmpd="sng" algn="ctr">
                          <a:solidFill>
                            <a:schemeClr val="accent6">
                              <a:lumMod val="7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tcPr>
                    </a:tc>
                    <a:tc>
                      <a:txBody>
                        <a:bodyPr/>
                        <a:lstStyle/>
                        <a:p>
                          <a:endParaRPr lang="en-US" sz="1500" dirty="0"/>
                        </a:p>
                      </a:txBody>
                      <a:tcPr marL="76515" marR="76515" marT="38257" marB="38257">
                        <a:lnL w="12700" cmpd="sng">
                          <a:noFill/>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mpd="sng">
                          <a:noFill/>
                        </a:lnR>
                        <a:lnT w="12700" cap="flat" cmpd="sng" algn="ctr">
                          <a:noFill/>
                          <a:prstDash val="solid"/>
                          <a:round/>
                          <a:headEnd type="none" w="med" len="med"/>
                          <a:tailEnd type="none" w="med" len="med"/>
                        </a:lnT>
                        <a:lnB w="12700" cmpd="sng">
                          <a:noFill/>
                        </a:lnB>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                                 </a:t>
                          </a:r>
                          <a:r>
                            <a:rPr lang="en-US" sz="1500" baseline="0" dirty="0" smtClean="0"/>
                            <a:t>V</a:t>
                          </a:r>
                          <a:r>
                            <a:rPr lang="en-US" sz="1500" baseline="-25000" dirty="0" smtClean="0"/>
                            <a:t>1,2  </a:t>
                          </a:r>
                          <a:r>
                            <a:rPr lang="en-US" sz="1500" baseline="0" dirty="0" smtClean="0"/>
                            <a:t>          V</a:t>
                          </a:r>
                          <a:r>
                            <a:rPr lang="en-US" sz="1500" baseline="-25000" dirty="0" smtClean="0"/>
                            <a:t>1,3 </a:t>
                          </a:r>
                          <a:r>
                            <a:rPr lang="en-US" sz="1500" baseline="0" dirty="0" smtClean="0"/>
                            <a:t>           …               V</a:t>
                          </a:r>
                          <a:r>
                            <a:rPr lang="en-US" sz="1500" baseline="-25000" dirty="0" smtClean="0"/>
                            <a:t>1,k-2</a:t>
                          </a:r>
                          <a:r>
                            <a:rPr lang="en-US" sz="1500" baseline="0" dirty="0" smtClean="0"/>
                            <a:t>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1,1</a:t>
                          </a:r>
                          <a:r>
                            <a:rPr lang="en-US" sz="1400" dirty="0" smtClean="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     </m:t>
                              </m:r>
                              <m:r>
                                <m:rPr>
                                  <m:sty m:val="p"/>
                                </m:rPr>
                                <a:rPr lang="el-GR" sz="1400" i="1" smtClean="0">
                                  <a:latin typeface="Cambria Math" panose="02040503050406030204" pitchFamily="18" charset="0"/>
                                  <a:ea typeface="Cambria Math" panose="02040503050406030204" pitchFamily="18" charset="0"/>
                                </a:rPr>
                                <m:t>Ψ</m:t>
                              </m:r>
                            </m:oMath>
                          </a14:m>
                          <a:r>
                            <a:rPr lang="en-US" sz="1400" dirty="0" smtClean="0"/>
                            <a:t>(V</a:t>
                          </a:r>
                          <a:r>
                            <a:rPr lang="en-US" sz="1400" baseline="-25000" dirty="0" smtClean="0"/>
                            <a:t>1,1</a:t>
                          </a:r>
                          <a:r>
                            <a:rPr lang="en-US" sz="1400" dirty="0" smtClean="0"/>
                            <a:t>) </a:t>
                          </a:r>
                          <a:endParaRPr lang="en-US" sz="1500" dirty="0" smtClean="0"/>
                        </a:p>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23681880"/>
                  </p:ext>
                </p:extLst>
              </p:nvPr>
            </p:nvGraphicFramePr>
            <p:xfrm>
              <a:off x="279404" y="1825625"/>
              <a:ext cx="11607795" cy="4662381"/>
            </p:xfrm>
            <a:graphic>
              <a:graphicData uri="http://schemas.openxmlformats.org/drawingml/2006/table">
                <a:tbl>
                  <a:tblPr firstRow="1" bandRow="1">
                    <a:tableStyleId>{5940675A-B579-460E-94D1-54222C63F5DA}</a:tableStyleId>
                  </a:tblPr>
                  <a:tblGrid>
                    <a:gridCol w="773853"/>
                    <a:gridCol w="773853"/>
                    <a:gridCol w="773853"/>
                    <a:gridCol w="773853"/>
                    <a:gridCol w="773853"/>
                    <a:gridCol w="773853"/>
                    <a:gridCol w="773853"/>
                    <a:gridCol w="773853"/>
                    <a:gridCol w="773853"/>
                    <a:gridCol w="773853"/>
                    <a:gridCol w="773853"/>
                    <a:gridCol w="773853"/>
                    <a:gridCol w="773853"/>
                    <a:gridCol w="773853"/>
                    <a:gridCol w="773853"/>
                  </a:tblGrid>
                  <a:tr h="327979">
                    <a:tc gridSpan="1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					        </a:t>
                          </a:r>
                          <a:r>
                            <a:rPr lang="en-US" sz="1500" baseline="0" dirty="0" smtClean="0"/>
                            <a:t>                           V</a:t>
                          </a:r>
                          <a:r>
                            <a:rPr lang="en-US" sz="1500" baseline="-25000" dirty="0" smtClean="0"/>
                            <a:t>k,1 </a:t>
                          </a:r>
                          <a:r>
                            <a:rPr lang="en-US" sz="1500" baseline="0" dirty="0" smtClean="0"/>
                            <a:t>           </a:t>
                          </a:r>
                          <a:r>
                            <a:rPr lang="en-US" sz="1500" baseline="0" dirty="0" err="1" smtClean="0"/>
                            <a:t>V</a:t>
                          </a:r>
                          <a:r>
                            <a:rPr lang="en-US" sz="1500" baseline="-25000" dirty="0" err="1" smtClean="0"/>
                            <a:t>k,1</a:t>
                          </a:r>
                          <a:r>
                            <a:rPr lang="en-US" sz="1500" baseline="0" dirty="0" smtClean="0"/>
                            <a:t>           V</a:t>
                          </a:r>
                          <a:r>
                            <a:rPr lang="en-US" sz="1500" baseline="-25000" dirty="0" smtClean="0"/>
                            <a:t>k,2</a:t>
                          </a:r>
                          <a:r>
                            <a:rPr lang="en-US" sz="1500" baseline="0" dirty="0" smtClean="0"/>
                            <a:t>            …              V</a:t>
                          </a:r>
                          <a:r>
                            <a:rPr lang="en-US" sz="1500" baseline="-25000" dirty="0" smtClean="0"/>
                            <a:t>k,k-3</a:t>
                          </a:r>
                          <a:r>
                            <a:rPr lang="en-US" sz="1500" baseline="0" dirty="0" smtClean="0"/>
                            <a:t>          V</a:t>
                          </a:r>
                          <a:r>
                            <a:rPr lang="en-US" sz="1500" baseline="-25000" dirty="0" smtClean="0"/>
                            <a:t>k,k-2</a:t>
                          </a:r>
                          <a:endParaRPr lang="en-US" sz="1500" dirty="0" smtClean="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a:p>
                      </a:txBody>
                      <a:tcPr marL="76515" marR="76515" marT="38257" marB="38257"/>
                    </a:tc>
                    <a:tc hMerge="1">
                      <a:txBody>
                        <a:bodyPr/>
                        <a:lstStyle/>
                        <a:p>
                          <a:endParaRPr lang="en-US" sz="1500" dirty="0"/>
                        </a:p>
                      </a:txBody>
                      <a:tcPr marL="76515" marR="76515" marT="38257" marB="38257">
                        <a:lnR w="12700" cap="flat" cmpd="sng" algn="ctr">
                          <a:noFill/>
                          <a:prstDash val="solid"/>
                          <a:round/>
                          <a:headEnd type="none" w="med" len="med"/>
                          <a:tailEnd type="none" w="med" len="med"/>
                        </a:lnR>
                      </a:tcPr>
                    </a:tc>
                    <a:tc rowSpan="10">
                      <a:txBody>
                        <a:bodyPr/>
                        <a:lstStyle/>
                        <a:p>
                          <a:endParaRPr lang="en-US"/>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0">
                          <a:blip r:embed="rId3"/>
                          <a:stretch>
                            <a:fillRect l="-1400000" t="-392"/>
                          </a:stretch>
                        </a:blipFill>
                      </a:tcPr>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500" baseline="0" dirty="0" smtClean="0"/>
                            <a:t>V</a:t>
                          </a:r>
                          <a:r>
                            <a:rPr lang="en-US" sz="1500" baseline="-25000" dirty="0" smtClean="0"/>
                            <a:t>1,1</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1,2</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1,3</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baseline="0" dirty="0" smtClean="0"/>
                            <a:t>V</a:t>
                          </a:r>
                          <a:r>
                            <a:rPr lang="en-US" sz="1500" baseline="-25000" dirty="0" smtClean="0"/>
                            <a:t>1,k-2</a:t>
                          </a:r>
                          <a:endParaRPr lang="en-US" sz="1500" dirty="0"/>
                        </a:p>
                      </a:txBody>
                      <a:tcPr marL="76515" marR="76515" marT="38257" marB="38257" anchor="b">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76515" marR="76515" marT="38257" marB="38257"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rotWithShape="0">
                          <a:blip r:embed="rId3"/>
                          <a:stretch>
                            <a:fillRect l="-1300000" t="-73077" r="-100000" b="-812821"/>
                          </a:stretch>
                        </a:blipFill>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2,1</a:t>
                          </a:r>
                          <a:endParaRPr lang="en-US" sz="1500" dirty="0"/>
                        </a:p>
                      </a:txBody>
                      <a:tcPr marL="76515" marR="76515" marT="38257" marB="38257" anchor="b">
                        <a:lnL w="12700" cmpd="sng">
                          <a:noFill/>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tcPr>
                    </a:tc>
                    <a:tc>
                      <a:txBody>
                        <a:bodyPr/>
                        <a:lstStyle/>
                        <a:p>
                          <a:r>
                            <a:rPr lang="en-US" sz="1500" dirty="0" smtClean="0"/>
                            <a:t>V</a:t>
                          </a:r>
                          <a:r>
                            <a:rPr lang="en-US" sz="1500" baseline="-25000" dirty="0" smtClean="0"/>
                            <a:t>2,2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2,3</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2,k-2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76515" marR="76515" marT="38257" marB="38257"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rgbClr val="FF0000"/>
                          </a:solidFill>
                          <a:prstDash val="solid"/>
                          <a:round/>
                          <a:headEnd type="none" w="med" len="med"/>
                          <a:tailEnd type="none" w="med" len="med"/>
                        </a:lnBlToTr>
                        <a:blipFill rotWithShape="0">
                          <a:blip r:embed="rId3"/>
                          <a:stretch>
                            <a:fillRect l="-1200000" t="-173077" r="-200000" b="-712821"/>
                          </a:stretch>
                        </a:blipFill>
                      </a:tcPr>
                    </a:tc>
                    <a:tc>
                      <a:txBody>
                        <a:bodyPr/>
                        <a:lstStyle/>
                        <a:p>
                          <a:endParaRPr lang="en-US" sz="1500" dirty="0"/>
                        </a:p>
                      </a:txBody>
                      <a:tcPr marL="76515" marR="76515" marT="38257" marB="38257">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vMerge="1">
                      <a:txBody>
                        <a:bodyPr/>
                        <a:lstStyle/>
                        <a:p>
                          <a:endParaRPr lang="en-US" sz="1500" dirty="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3,1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3,2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3,3</a:t>
                          </a:r>
                          <a:endParaRPr lang="en-US" sz="1500" dirty="0" smtClean="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V</a:t>
                          </a:r>
                          <a:r>
                            <a:rPr lang="en-US" sz="1500" baseline="-25000" dirty="0" smtClean="0"/>
                            <a:t>3,k-2</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3"/>
                          <a:stretch>
                            <a:fillRect l="-1100000" t="-273077" r="-300000" b="-612821"/>
                          </a:stretch>
                        </a:blipFill>
                      </a:tcPr>
                    </a:tc>
                    <a:tc>
                      <a:txBody>
                        <a:bodyPr/>
                        <a:lstStyle/>
                        <a:p>
                          <a:endParaRPr lang="en-US" sz="1500" dirty="0"/>
                        </a:p>
                      </a:txBody>
                      <a:tcPr marL="76515" marR="76515" marT="38257" marB="38257">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baseline="0" dirty="0" smtClean="0"/>
                            <a:t>V</a:t>
                          </a:r>
                          <a:r>
                            <a:rPr lang="en-US" sz="1500" baseline="-25000" dirty="0" smtClean="0"/>
                            <a:t>k-2,1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k-2,k-2</a:t>
                          </a:r>
                          <a:endParaRPr lang="en-US" sz="1500" dirty="0" smtClean="0"/>
                        </a:p>
                      </a:txBody>
                      <a:tcPr marL="76515" marR="76515" marT="38257" marB="38257"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en-US"/>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3"/>
                          <a:stretch>
                            <a:fillRect l="-900000" t="-473077" r="-500000" b="-412821"/>
                          </a:stretch>
                        </a:blipFill>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dirty="0" smtClean="0"/>
                            <a:t>V</a:t>
                          </a:r>
                          <a:r>
                            <a:rPr lang="en-US" sz="1500" baseline="-25000" dirty="0" smtClean="0"/>
                            <a:t>k-1,1</a:t>
                          </a:r>
                          <a:endParaRPr lang="en-US" sz="1500" dirty="0"/>
                        </a:p>
                      </a:txBody>
                      <a:tcPr marL="76515" marR="76515" marT="38257" marB="38257" anchor="b">
                        <a:lnL w="12700" cmpd="sng">
                          <a:noFill/>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lumMod val="75000"/>
                            </a:schemeClr>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76515" marR="76515" marT="38257" marB="38257" anchor="ctr">
                        <a:lnL w="12700" cap="flat" cmpd="sng" algn="ctr">
                          <a:solidFill>
                            <a:srgbClr val="FF0000"/>
                          </a:solidFill>
                          <a:prstDash val="solid"/>
                          <a:round/>
                          <a:headEnd type="none" w="med" len="med"/>
                          <a:tailEnd type="none" w="med" len="med"/>
                        </a:lnL>
                        <a:lnR w="12700" cmpd="sng">
                          <a:noFill/>
                        </a:lnR>
                        <a:lnT w="12700" cap="flat" cmpd="sng" algn="ctr">
                          <a:solidFill>
                            <a:srgbClr val="FF0000"/>
                          </a:solidFill>
                          <a:prstDash val="solid"/>
                          <a:round/>
                          <a:headEnd type="none" w="med" len="med"/>
                          <a:tailEnd type="none" w="med" len="med"/>
                        </a:lnT>
                        <a:lnB w="12700" cmpd="sng">
                          <a:noFill/>
                        </a:lnB>
                        <a:lnBlToTr w="12700" cap="flat" cmpd="sng" algn="ctr">
                          <a:solidFill>
                            <a:srgbClr val="FF0000"/>
                          </a:solidFill>
                          <a:prstDash val="solid"/>
                          <a:round/>
                          <a:headEnd type="none" w="med" len="med"/>
                          <a:tailEnd type="none" w="med" len="med"/>
                        </a:lnBlToTr>
                        <a:blipFill rotWithShape="0">
                          <a:blip r:embed="rId3"/>
                          <a:stretch>
                            <a:fillRect l="-800000" t="-573077" r="-600000" b="-312821"/>
                          </a:stretch>
                        </a:blipFill>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aseline="0" dirty="0" smtClean="0"/>
                            <a:t>V</a:t>
                          </a:r>
                          <a:r>
                            <a:rPr lang="en-US" sz="1500" baseline="-25000" dirty="0" smtClean="0"/>
                            <a:t>1,1</a:t>
                          </a:r>
                          <a:endParaRPr lang="en-US" sz="1500" dirty="0" smtClean="0"/>
                        </a:p>
                      </a:txBody>
                      <a:tcPr marL="76515" marR="76515" marT="38257" marB="38257"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k,1</a:t>
                          </a:r>
                          <a:endParaRPr lang="en-US" sz="1500" dirty="0" smtClean="0"/>
                        </a:p>
                      </a:txBody>
                      <a:tcPr marL="76515" marR="76515" marT="38257" marB="38257" anchor="b">
                        <a:lnL w="12700" cap="flat" cmpd="sng" algn="ctr">
                          <a:no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mpd="sng">
                          <a:noFill/>
                        </a:lnT>
                        <a:lnB w="12700" cap="flat" cmpd="sng" algn="ctr">
                          <a:solidFill>
                            <a:schemeClr val="accent6">
                              <a:lumMod val="75000"/>
                            </a:schemeClr>
                          </a:solidFill>
                          <a:prstDash val="solid"/>
                          <a:round/>
                          <a:headEnd type="none" w="med" len="med"/>
                          <a:tailEnd type="none" w="med" len="med"/>
                        </a:lnB>
                        <a:lnBlToTr w="12700" cap="flat" cmpd="sng" algn="ctr">
                          <a:solidFill>
                            <a:schemeClr val="accent6"/>
                          </a:solidFill>
                          <a:prstDash val="solid"/>
                          <a:round/>
                          <a:headEnd type="none" w="med" len="med"/>
                          <a:tailEnd type="none" w="med" len="me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k,3</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r>
                            <a:rPr lang="en-US" sz="1500" dirty="0" smtClean="0"/>
                            <a:t>…</a:t>
                          </a:r>
                          <a:endParaRPr lang="en-US" sz="1500" dirty="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V</a:t>
                          </a:r>
                          <a:r>
                            <a:rPr lang="en-US" sz="1500" baseline="-25000" dirty="0" smtClean="0"/>
                            <a:t>k,k-2</a:t>
                          </a:r>
                          <a:endParaRPr lang="en-US" sz="1500" dirty="0" smtClean="0"/>
                        </a:p>
                      </a:txBody>
                      <a:tcPr marL="76515" marR="76515" marT="38257" marB="38257" anchor="b">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endParaRPr lang="en-US"/>
                        </a:p>
                      </a:txBody>
                      <a:tcPr marL="76515" marR="76515" marT="38257" marB="38257" anchor="ctr">
                        <a:lnL w="12700" cap="flat" cmpd="sng" algn="ctr">
                          <a:solidFill>
                            <a:schemeClr val="accent6">
                              <a:lumMod val="7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BlToTr w="12700" cap="flat" cmpd="sng" algn="ctr">
                          <a:solidFill>
                            <a:schemeClr val="tx1"/>
                          </a:solidFill>
                          <a:prstDash val="solid"/>
                          <a:round/>
                          <a:headEnd type="none" w="med" len="med"/>
                          <a:tailEnd type="none" w="med" len="med"/>
                        </a:lnBlToTr>
                        <a:blipFill rotWithShape="0">
                          <a:blip r:embed="rId3"/>
                          <a:stretch>
                            <a:fillRect l="-700000" t="-673077" r="-700000" b="-212821"/>
                          </a:stretch>
                        </a:blipFill>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475086">
                    <a:tc>
                      <a:txBody>
                        <a:bodyPr/>
                        <a:lstStyle/>
                        <a:p>
                          <a:endParaRPr lang="en-US" sz="1500" dirty="0"/>
                        </a:p>
                      </a:txBody>
                      <a:tcPr marL="76515" marR="76515" marT="38257" marB="38257">
                        <a:lnL w="12700" cap="flat" cmpd="sng" algn="ctr">
                          <a:noFill/>
                          <a:prstDash val="solid"/>
                          <a:round/>
                          <a:headEnd type="none" w="med" len="med"/>
                          <a:tailEnd type="none" w="med" len="med"/>
                        </a:lnL>
                        <a:lnR w="12700" cmpd="sng">
                          <a:noFill/>
                        </a:lnR>
                        <a:lnT w="12700" cmpd="sng">
                          <a:noFill/>
                        </a:lnT>
                        <a:lnB w="12700" cmpd="sng">
                          <a:noFill/>
                        </a:lnB>
                      </a:tcPr>
                    </a:tc>
                    <a:tc>
                      <a:txBody>
                        <a:bodyPr/>
                        <a:lstStyle/>
                        <a:p>
                          <a:endParaRPr lang="en-US" sz="1500" dirty="0"/>
                        </a:p>
                      </a:txBody>
                      <a:tcPr marL="76515" marR="76515" marT="38257" marB="38257">
                        <a:lnL w="12700" cmpd="sng">
                          <a:noFill/>
                        </a:lnL>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ap="flat" cmpd="sng" algn="ctr">
                          <a:solidFill>
                            <a:schemeClr val="tx1"/>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L w="12700" cap="flat" cmpd="sng" algn="ctr">
                          <a:solidFill>
                            <a:schemeClr val="tx1"/>
                          </a:solidFill>
                          <a:prstDash val="solid"/>
                          <a:round/>
                          <a:headEnd type="none" w="med" len="med"/>
                          <a:tailEnd type="none" w="med" len="med"/>
                        </a:lnL>
                        <a:lnT w="12700" cap="flat" cmpd="sng" algn="ctr">
                          <a:solidFill>
                            <a:schemeClr val="accent6">
                              <a:lumMod val="75000"/>
                            </a:schemeClr>
                          </a:solidFill>
                          <a:prstDash val="solid"/>
                          <a:round/>
                          <a:headEnd type="none" w="med" len="med"/>
                          <a:tailEnd type="none" w="med" len="med"/>
                        </a:lnT>
                        <a:lnB w="12700" cmpd="sng">
                          <a:noFill/>
                        </a:lnB>
                      </a:tcPr>
                    </a:tc>
                    <a:tc>
                      <a:txBody>
                        <a:bodyPr/>
                        <a:lstStyle/>
                        <a:p>
                          <a:endParaRPr lang="en-US" sz="1500" dirty="0"/>
                        </a:p>
                      </a:txBody>
                      <a:tcPr marL="76515" marR="76515" marT="38257" marB="38257">
                        <a:lnR w="12700" cmpd="sng">
                          <a:noFill/>
                        </a:lnR>
                        <a:lnT w="12700" cap="flat" cmpd="sng" algn="ctr">
                          <a:noFill/>
                          <a:prstDash val="solid"/>
                          <a:round/>
                          <a:headEnd type="none" w="med" len="med"/>
                          <a:tailEnd type="none" w="med" len="med"/>
                        </a:lnT>
                        <a:lnB w="12700" cmpd="sng">
                          <a:noFill/>
                        </a:lnB>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r h="533714">
                    <a:tc gridSpan="14">
                      <a:txBody>
                        <a:bodyPr/>
                        <a:lstStyle/>
                        <a:p>
                          <a:endParaRPr lang="en-US"/>
                        </a:p>
                      </a:txBody>
                      <a:tcPr marL="76515" marR="76515" marT="38257" marB="38257">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773864" r="-7143"/>
                          </a:stretch>
                        </a:blipFill>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500" dirty="0"/>
                        </a:p>
                      </a:txBody>
                      <a:tcPr marL="76515" marR="76515" marT="38257" marB="38257">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sz="1500" dirty="0"/>
                        </a:p>
                      </a:txBody>
                      <a:tcPr marL="76515" marR="76515" marT="38257" marB="38257"/>
                    </a:tc>
                  </a:tr>
                </a:tbl>
              </a:graphicData>
            </a:graphic>
          </p:graphicFrame>
        </mc:Fallback>
      </mc:AlternateContent>
    </p:spTree>
    <p:extLst>
      <p:ext uri="{BB962C8B-B14F-4D97-AF65-F5344CB8AC3E}">
        <p14:creationId xmlns:p14="http://schemas.microsoft.com/office/powerpoint/2010/main" val="42067204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Lemma 4. The properties of </a:t>
            </a:r>
            <a:r>
              <a:rPr lang="en-US" dirty="0" err="1" smtClean="0"/>
              <a:t>S</a:t>
            </a:r>
            <a:r>
              <a:rPr lang="en-US" baseline="-25000" dirty="0" err="1" smtClean="0"/>
              <a:t>k</a:t>
            </a:r>
            <a:endParaRPr lang="en-US" dirty="0"/>
          </a:p>
        </p:txBody>
      </p:sp>
      <p:sp>
        <p:nvSpPr>
          <p:cNvPr id="3" name="Content Placeholder 2"/>
          <p:cNvSpPr>
            <a:spLocks noGrp="1"/>
          </p:cNvSpPr>
          <p:nvPr>
            <p:ph idx="1"/>
          </p:nvPr>
        </p:nvSpPr>
        <p:spPr/>
        <p:txBody>
          <a:bodyPr/>
          <a:lstStyle/>
          <a:p>
            <a:pPr marL="0" indent="0">
              <a:buNone/>
            </a:pPr>
            <a:r>
              <a:rPr lang="en-US" dirty="0" smtClean="0"/>
              <a:t>There are 2k triangles, (k-1)*(k-3) quadrilaterals and 1 polygon has k segments.</a:t>
            </a:r>
          </a:p>
          <a:p>
            <a:pPr marL="0" indent="0">
              <a:buNone/>
            </a:pPr>
            <a:endParaRPr lang="en-US" dirty="0"/>
          </a:p>
          <a:p>
            <a:pPr marL="0" indent="0">
              <a:buNone/>
            </a:pPr>
            <a:r>
              <a:rPr lang="en-US" dirty="0" smtClean="0"/>
              <a:t>Proof: By Lemma 2.2 and Lemma 3, we can easily count this</a:t>
            </a:r>
          </a:p>
        </p:txBody>
      </p:sp>
      <p:sp>
        <p:nvSpPr>
          <p:cNvPr id="4" name="Slide Number Placeholder 3"/>
          <p:cNvSpPr>
            <a:spLocks noGrp="1"/>
          </p:cNvSpPr>
          <p:nvPr>
            <p:ph type="sldNum" sz="quarter" idx="12"/>
          </p:nvPr>
        </p:nvSpPr>
        <p:spPr/>
        <p:txBody>
          <a:bodyPr/>
          <a:lstStyle/>
          <a:p>
            <a:fld id="{75F2FE2B-DFFE-455A-8625-9AA2DF40A2E8}" type="slidenum">
              <a:rPr lang="en-US" smtClean="0"/>
              <a:t>37</a:t>
            </a:fld>
            <a:endParaRPr lang="en-US"/>
          </a:p>
        </p:txBody>
      </p:sp>
    </p:spTree>
    <p:extLst>
      <p:ext uri="{BB962C8B-B14F-4D97-AF65-F5344CB8AC3E}">
        <p14:creationId xmlns:p14="http://schemas.microsoft.com/office/powerpoint/2010/main" val="2671003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solidFill>
                      <a:srgbClr val="FF0000"/>
                    </a:solidFill>
                  </a:rPr>
                  <a:t>The chromatic number of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a:solidFill>
                              <a:srgbClr val="FF0000"/>
                            </a:solidFill>
                            <a:latin typeface="Cambria Math" panose="02040503050406030204" pitchFamily="18" charset="0"/>
                            <a:ea typeface="Cambria Math" panose="02040503050406030204" pitchFamily="18" charset="0"/>
                          </a:rPr>
                          <m:t>𝒮</m:t>
                        </m:r>
                      </m:e>
                      <m:sub>
                        <m:r>
                          <m:rPr>
                            <m:sty m:val="p"/>
                          </m:rPr>
                          <a:rPr lang="en-US">
                            <a:solidFill>
                              <a:srgbClr val="FF0000"/>
                            </a:solidFill>
                            <a:latin typeface="Cambria Math" panose="02040503050406030204" pitchFamily="18" charset="0"/>
                            <a:ea typeface="Cambria Math" panose="02040503050406030204" pitchFamily="18" charset="0"/>
                          </a:rPr>
                          <m:t>k</m:t>
                        </m:r>
                      </m:sub>
                    </m:sSub>
                  </m:oMath>
                </a14:m>
                <a:r>
                  <a:rPr lang="en-US" dirty="0" smtClean="0">
                    <a:solidFill>
                      <a:srgbClr val="FF0000"/>
                    </a:solidFill>
                  </a:rPr>
                  <a:t> is 3</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38</a:t>
            </a:fld>
            <a:endParaRPr lang="en-US"/>
          </a:p>
        </p:txBody>
      </p:sp>
    </p:spTree>
    <p:extLst>
      <p:ext uri="{BB962C8B-B14F-4D97-AF65-F5344CB8AC3E}">
        <p14:creationId xmlns:p14="http://schemas.microsoft.com/office/powerpoint/2010/main" val="21594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1 – </a:t>
            </a:r>
            <a:r>
              <a:rPr lang="en-US" dirty="0" smtClean="0"/>
              <a:t>Proof</a:t>
            </a:r>
            <a:endParaRPr lang="en-US" dirty="0"/>
          </a:p>
        </p:txBody>
      </p:sp>
      <p:sp>
        <p:nvSpPr>
          <p:cNvPr id="3" name="Content Placeholder 2"/>
          <p:cNvSpPr>
            <a:spLocks noGrp="1"/>
          </p:cNvSpPr>
          <p:nvPr>
            <p:ph idx="1"/>
          </p:nvPr>
        </p:nvSpPr>
        <p:spPr/>
        <p:txBody>
          <a:bodyPr/>
          <a:lstStyle/>
          <a:p>
            <a:r>
              <a:rPr lang="en-US" dirty="0"/>
              <a:t>By Lemma 2.2, </a:t>
            </a:r>
            <a:r>
              <a:rPr lang="en-US" dirty="0" err="1"/>
              <a:t>S</a:t>
            </a:r>
            <a:r>
              <a:rPr lang="en-US" baseline="-25000" dirty="0" err="1"/>
              <a:t>k</a:t>
            </a:r>
            <a:r>
              <a:rPr lang="en-US" dirty="0"/>
              <a:t> is unique</a:t>
            </a:r>
          </a:p>
          <a:p>
            <a:r>
              <a:rPr lang="en-US" dirty="0"/>
              <a:t>By Lemma 3, </a:t>
            </a:r>
            <a:r>
              <a:rPr lang="en-US" dirty="0" err="1" smtClean="0"/>
              <a:t>S</a:t>
            </a:r>
            <a:r>
              <a:rPr lang="en-US" baseline="-25000" dirty="0" err="1" smtClean="0"/>
              <a:t>k</a:t>
            </a:r>
            <a:r>
              <a:rPr lang="en-US" dirty="0" smtClean="0"/>
              <a:t> can be transformed into an equivalent </a:t>
            </a:r>
            <a:r>
              <a:rPr lang="en-US" dirty="0"/>
              <a:t>parallelogram </a:t>
            </a:r>
            <a:endParaRPr lang="en-US" dirty="0" smtClean="0"/>
          </a:p>
          <a:p>
            <a:r>
              <a:rPr lang="en-US" dirty="0" smtClean="0"/>
              <a:t>The proof to prove the equivalent parallelogram is 3-colorable is in the presentation in 01-25-2015</a:t>
            </a:r>
            <a:endParaRPr lang="en-US" dirty="0"/>
          </a:p>
          <a:p>
            <a:endParaRPr lang="en-US" dirty="0"/>
          </a:p>
        </p:txBody>
      </p:sp>
      <p:sp>
        <p:nvSpPr>
          <p:cNvPr id="4" name="Slide Number Placeholder 3"/>
          <p:cNvSpPr>
            <a:spLocks noGrp="1"/>
          </p:cNvSpPr>
          <p:nvPr>
            <p:ph type="sldNum" sz="quarter" idx="12"/>
          </p:nvPr>
        </p:nvSpPr>
        <p:spPr/>
        <p:txBody>
          <a:bodyPr/>
          <a:lstStyle/>
          <a:p>
            <a:fld id="{75F2FE2B-DFFE-455A-8625-9AA2DF40A2E8}" type="slidenum">
              <a:rPr lang="en-US" smtClean="0"/>
              <a:t>39</a:t>
            </a:fld>
            <a:endParaRPr lang="en-US"/>
          </a:p>
        </p:txBody>
      </p:sp>
    </p:spTree>
    <p:extLst>
      <p:ext uri="{BB962C8B-B14F-4D97-AF65-F5344CB8AC3E}">
        <p14:creationId xmlns:p14="http://schemas.microsoft.com/office/powerpoint/2010/main" val="3905001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Lemma 1 - Proof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A circle will intersect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smtClean="0"/>
                  <a:t> other circles. A pair of circles will meet at 2 points. So the number of points on a circle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smtClean="0"/>
              </a:p>
              <a:p>
                <a:pPr marL="0" indent="0">
                  <a:buNone/>
                </a:pPr>
                <a:r>
                  <a:rPr lang="en-US" dirty="0" smtClean="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sub>
                            </m:sSub>
                          </m:e>
                        </m:d>
                      </m:e>
                    </m:d>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smtClean="0"/>
                  <a:t> </a:t>
                </a:r>
                <a:r>
                  <a:rPr lang="en-US" dirty="0" smtClean="0">
                    <a:sym typeface="Wingdings" panose="05000000000000000000" pitchFamily="2" charset="2"/>
                  </a:rPr>
                  <a:t> There are </a:t>
                </a:r>
                <a14:m>
                  <m:oMath xmlns:m="http://schemas.openxmlformats.org/officeDocument/2006/math">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oMath>
                </a14:m>
                <a:r>
                  <a:rPr lang="en-US" dirty="0" smtClean="0"/>
                  <a:t> edges on the circle</a:t>
                </a:r>
              </a:p>
              <a:p>
                <a:pPr marL="514350" indent="-514350">
                  <a:buFont typeface="+mj-lt"/>
                  <a:buAutoNum type="arabicPeriod" startAt="2"/>
                </a:pPr>
                <a:r>
                  <a:rPr lang="en-US" dirty="0" smtClean="0"/>
                  <a:t>Assume the statement is correct with k great circles graphs which have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smtClean="0"/>
                  <a:t> vertices on a circle.</a:t>
                </a:r>
              </a:p>
              <a:p>
                <a:pPr marL="0" indent="0">
                  <a:buNone/>
                </a:pPr>
                <a:r>
                  <a:rPr lang="en-US" dirty="0" smtClean="0"/>
                  <a:t>Define </a:t>
                </a:r>
                <a:r>
                  <a:rPr lang="en-US" dirty="0" smtClean="0">
                    <a:solidFill>
                      <a:srgbClr val="FF0000"/>
                    </a:solidFill>
                  </a:rPr>
                  <a:t>v</a:t>
                </a:r>
                <a:r>
                  <a:rPr lang="en-US" baseline="-25000" dirty="0" smtClean="0">
                    <a:solidFill>
                      <a:srgbClr val="FF0000"/>
                    </a:solidFill>
                  </a:rPr>
                  <a:t>1</a:t>
                </a:r>
                <a:r>
                  <a:rPr lang="en-US" dirty="0" smtClean="0">
                    <a:solidFill>
                      <a:srgbClr val="FF0000"/>
                    </a:solidFill>
                  </a:rPr>
                  <a:t> </a:t>
                </a:r>
                <a:r>
                  <a:rPr lang="en-US" dirty="0">
                    <a:solidFill>
                      <a:srgbClr val="FF0000"/>
                    </a:solidFill>
                  </a:rPr>
                  <a:t>-&gt; v</a:t>
                </a:r>
                <a:r>
                  <a:rPr lang="en-US" baseline="-25000" dirty="0">
                    <a:solidFill>
                      <a:srgbClr val="FF0000"/>
                    </a:solidFill>
                  </a:rPr>
                  <a:t>2</a:t>
                </a:r>
                <a:r>
                  <a:rPr lang="en-US" dirty="0">
                    <a:solidFill>
                      <a:srgbClr val="FF0000"/>
                    </a:solidFill>
                  </a:rPr>
                  <a:t> -&gt; v</a:t>
                </a:r>
                <a:r>
                  <a:rPr lang="en-US" baseline="-25000" dirty="0">
                    <a:solidFill>
                      <a:srgbClr val="FF0000"/>
                    </a:solidFill>
                  </a:rPr>
                  <a:t>3</a:t>
                </a:r>
                <a:r>
                  <a:rPr lang="en-US" dirty="0">
                    <a:solidFill>
                      <a:srgbClr val="FF0000"/>
                    </a:solidFill>
                  </a:rPr>
                  <a:t> -&gt; … -&gt; v</a:t>
                </a:r>
                <a:r>
                  <a:rPr lang="en-US" baseline="-25000" dirty="0">
                    <a:solidFill>
                      <a:srgbClr val="FF0000"/>
                    </a:solidFill>
                  </a:rPr>
                  <a:t>k-1</a:t>
                </a:r>
                <a:r>
                  <a:rPr lang="en-US" dirty="0">
                    <a:solidFill>
                      <a:srgbClr val="FF0000"/>
                    </a:solidFill>
                  </a:rPr>
                  <a:t> </a:t>
                </a:r>
                <a:r>
                  <a:rPr lang="en-US" dirty="0" smtClean="0">
                    <a:solidFill>
                      <a:srgbClr val="FF0000"/>
                    </a:solidFill>
                  </a:rPr>
                  <a:t>-&gt; </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Ψ</m:t>
                    </m:r>
                  </m:oMath>
                </a14:m>
                <a:r>
                  <a:rPr lang="en-US" dirty="0" smtClean="0">
                    <a:solidFill>
                      <a:srgbClr val="FF0000"/>
                    </a:solidFill>
                  </a:rPr>
                  <a:t>(v</a:t>
                </a:r>
                <a:r>
                  <a:rPr lang="en-US" baseline="-25000" dirty="0" smtClean="0">
                    <a:solidFill>
                      <a:srgbClr val="FF0000"/>
                    </a:solidFill>
                  </a:rPr>
                  <a:t>1</a:t>
                </a:r>
                <a:r>
                  <a:rPr lang="en-US" dirty="0" smtClean="0">
                    <a:solidFill>
                      <a:srgbClr val="FF0000"/>
                    </a:solidFill>
                  </a:rPr>
                  <a:t>) -&gt; </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Ψ</m:t>
                    </m:r>
                  </m:oMath>
                </a14:m>
                <a:r>
                  <a:rPr lang="en-US" dirty="0" smtClean="0">
                    <a:solidFill>
                      <a:srgbClr val="FF0000"/>
                    </a:solidFill>
                  </a:rPr>
                  <a:t>(v</a:t>
                </a:r>
                <a:r>
                  <a:rPr lang="en-US" baseline="-25000" dirty="0">
                    <a:solidFill>
                      <a:srgbClr val="FF0000"/>
                    </a:solidFill>
                  </a:rPr>
                  <a:t>2</a:t>
                </a:r>
                <a:r>
                  <a:rPr lang="en-US" dirty="0" smtClean="0">
                    <a:solidFill>
                      <a:srgbClr val="FF0000"/>
                    </a:solidFill>
                  </a:rPr>
                  <a:t>) -&gt; </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Ψ</m:t>
                    </m:r>
                  </m:oMath>
                </a14:m>
                <a:r>
                  <a:rPr lang="en-US" dirty="0" smtClean="0">
                    <a:solidFill>
                      <a:srgbClr val="FF0000"/>
                    </a:solidFill>
                  </a:rPr>
                  <a:t>(v</a:t>
                </a:r>
                <a:r>
                  <a:rPr lang="en-US" baseline="-25000" dirty="0" smtClean="0">
                    <a:solidFill>
                      <a:srgbClr val="FF0000"/>
                    </a:solidFill>
                  </a:rPr>
                  <a:t>3</a:t>
                </a:r>
                <a:r>
                  <a:rPr lang="en-US" dirty="0" smtClean="0">
                    <a:solidFill>
                      <a:srgbClr val="FF0000"/>
                    </a:solidFill>
                  </a:rPr>
                  <a:t>) -&gt; …. -&gt; </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Ψ</m:t>
                    </m:r>
                  </m:oMath>
                </a14:m>
                <a:r>
                  <a:rPr lang="en-US" dirty="0" smtClean="0">
                    <a:solidFill>
                      <a:srgbClr val="FF0000"/>
                    </a:solidFill>
                  </a:rPr>
                  <a:t>(v</a:t>
                </a:r>
                <a:r>
                  <a:rPr lang="en-US" baseline="-25000" dirty="0" smtClean="0">
                    <a:solidFill>
                      <a:srgbClr val="FF0000"/>
                    </a:solidFill>
                  </a:rPr>
                  <a:t>k-1</a:t>
                </a:r>
                <a:r>
                  <a:rPr lang="en-US" dirty="0" smtClean="0">
                    <a:solidFill>
                      <a:srgbClr val="FF0000"/>
                    </a:solidFill>
                  </a:rPr>
                  <a:t>)</a:t>
                </a:r>
              </a:p>
              <a:p>
                <a:pPr marL="0" indent="0">
                  <a:buNone/>
                </a:pPr>
                <a:r>
                  <a:rPr lang="en-US" dirty="0" smtClean="0">
                    <a:solidFill>
                      <a:srgbClr val="FF0000"/>
                    </a:solidFill>
                  </a:rPr>
                  <a:t> -&gt; v</a:t>
                </a:r>
                <a:r>
                  <a:rPr lang="en-US" baseline="-25000" dirty="0" smtClean="0">
                    <a:solidFill>
                      <a:srgbClr val="FF0000"/>
                    </a:solidFill>
                  </a:rPr>
                  <a:t>1</a:t>
                </a:r>
                <a:r>
                  <a:rPr lang="en-US" dirty="0" smtClean="0"/>
                  <a:t> is the circular path that has </a:t>
                </a:r>
              </a:p>
              <a:p>
                <a:pPr marL="0" indent="0">
                  <a:buNone/>
                </a:pPr>
                <a:r>
                  <a:rPr lang="en-US" dirty="0">
                    <a:solidFill>
                      <a:schemeClr val="tx1"/>
                    </a:solidFill>
                  </a:rPr>
                  <a:t>	</a:t>
                </a:r>
                <a:r>
                  <a:rPr lang="en-US" dirty="0" smtClean="0">
                    <a:solidFill>
                      <a:schemeClr val="tx1"/>
                    </a:solidFill>
                  </a:rPr>
                  <a:t>d(v</a:t>
                </a:r>
                <a:r>
                  <a:rPr lang="en-US" baseline="-25000" dirty="0" smtClean="0">
                    <a:solidFill>
                      <a:schemeClr val="tx1"/>
                    </a:solidFill>
                  </a:rPr>
                  <a:t>i</a:t>
                </a:r>
                <a:r>
                  <a:rPr lang="en-US" dirty="0" smtClean="0">
                    <a:solidFill>
                      <a:schemeClr val="tx1"/>
                    </a:solidFill>
                  </a:rPr>
                  <a:t> , </a:t>
                </a:r>
                <a14:m>
                  <m:oMath xmlns:m="http://schemas.openxmlformats.org/officeDocument/2006/math">
                    <m:r>
                      <m:rPr>
                        <m:sty m:val="p"/>
                      </m:rPr>
                      <a:rPr lang="el-GR" i="1" smtClean="0">
                        <a:solidFill>
                          <a:schemeClr val="tx1"/>
                        </a:solidFill>
                        <a:latin typeface="Cambria Math" panose="02040503050406030204" pitchFamily="18" charset="0"/>
                        <a:ea typeface="Cambria Math" panose="02040503050406030204" pitchFamily="18" charset="0"/>
                      </a:rPr>
                      <m:t>Ψ</m:t>
                    </m:r>
                  </m:oMath>
                </a14:m>
                <a:r>
                  <a:rPr lang="en-US" dirty="0" smtClean="0">
                    <a:solidFill>
                      <a:schemeClr val="tx1"/>
                    </a:solidFill>
                  </a:rPr>
                  <a:t>(v</a:t>
                </a:r>
                <a:r>
                  <a:rPr lang="en-US" baseline="-25000" dirty="0" smtClean="0">
                    <a:solidFill>
                      <a:schemeClr val="tx1"/>
                    </a:solidFill>
                  </a:rPr>
                  <a:t>i</a:t>
                </a:r>
                <a:r>
                  <a:rPr lang="en-US" dirty="0" smtClean="0">
                    <a:solidFill>
                      <a:schemeClr val="tx1"/>
                    </a:solidFill>
                  </a:rPr>
                  <a:t>)) = k -1 ; </a:t>
                </a:r>
                <a:r>
                  <a:rPr lang="en-US" dirty="0" err="1" smtClean="0">
                    <a:solidFill>
                      <a:schemeClr val="tx1"/>
                    </a:solidFill>
                  </a:rPr>
                  <a:t>i</a:t>
                </a:r>
                <a:r>
                  <a:rPr lang="en-US" dirty="0" smtClean="0">
                    <a:solidFill>
                      <a:schemeClr val="tx1"/>
                    </a:solidFill>
                  </a:rPr>
                  <a:t> = 1,2,3, … , (k-1)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381" r="-18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4</a:t>
            </a:fld>
            <a:endParaRPr lang="en-US"/>
          </a:p>
        </p:txBody>
      </p:sp>
    </p:spTree>
    <p:extLst>
      <p:ext uri="{BB962C8B-B14F-4D97-AF65-F5344CB8AC3E}">
        <p14:creationId xmlns:p14="http://schemas.microsoft.com/office/powerpoint/2010/main" val="3610280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next steps</a:t>
            </a:r>
            <a:endParaRPr lang="en-US" dirty="0"/>
          </a:p>
        </p:txBody>
      </p:sp>
      <p:sp>
        <p:nvSpPr>
          <p:cNvPr id="3" name="Content Placeholder 2"/>
          <p:cNvSpPr>
            <a:spLocks noGrp="1"/>
          </p:cNvSpPr>
          <p:nvPr>
            <p:ph idx="1"/>
          </p:nvPr>
        </p:nvSpPr>
        <p:spPr/>
        <p:txBody>
          <a:bodyPr/>
          <a:lstStyle/>
          <a:p>
            <a:r>
              <a:rPr lang="en-US" dirty="0" smtClean="0"/>
              <a:t>Other non-special graphs are made by special graphs. They will all have form by </a:t>
            </a:r>
            <a:r>
              <a:rPr lang="en-US" dirty="0" err="1" smtClean="0"/>
              <a:t>S</a:t>
            </a:r>
            <a:r>
              <a:rPr lang="en-US" baseline="-25000" dirty="0" err="1" smtClean="0"/>
              <a:t>k</a:t>
            </a:r>
            <a:r>
              <a:rPr lang="en-US" dirty="0" smtClean="0"/>
              <a:t> adding </a:t>
            </a:r>
            <a:r>
              <a:rPr lang="en-US" dirty="0" smtClean="0">
                <a:solidFill>
                  <a:srgbClr val="FF0000"/>
                </a:solidFill>
              </a:rPr>
              <a:t>m</a:t>
            </a:r>
            <a:r>
              <a:rPr lang="en-US" dirty="0" smtClean="0"/>
              <a:t> new great circles that only make vertices inside of </a:t>
            </a:r>
            <a:r>
              <a:rPr lang="en-US" dirty="0" err="1" smtClean="0"/>
              <a:t>S</a:t>
            </a:r>
            <a:r>
              <a:rPr lang="en-US" baseline="-25000" dirty="0" err="1" smtClean="0"/>
              <a:t>k</a:t>
            </a:r>
            <a:endParaRPr lang="en-US" dirty="0" smtClean="0"/>
          </a:p>
          <a:p>
            <a:r>
              <a:rPr lang="en-US" dirty="0" smtClean="0"/>
              <a:t>The non-special graphs can be counted because when adding a new great circle into </a:t>
            </a:r>
            <a:r>
              <a:rPr lang="en-US" dirty="0" err="1" smtClean="0"/>
              <a:t>S</a:t>
            </a:r>
            <a:r>
              <a:rPr lang="en-US" baseline="-25000" dirty="0" err="1" smtClean="0"/>
              <a:t>k</a:t>
            </a:r>
            <a:r>
              <a:rPr lang="en-US" dirty="0" smtClean="0"/>
              <a:t>, there are not infinite ways to do that</a:t>
            </a:r>
            <a:endParaRPr lang="en-US" dirty="0"/>
          </a:p>
          <a:p>
            <a:r>
              <a:rPr lang="en-US" dirty="0" smtClean="0"/>
              <a:t>Since we have </a:t>
            </a:r>
            <a:r>
              <a:rPr lang="en-US" dirty="0" err="1" smtClean="0"/>
              <a:t>S</a:t>
            </a:r>
            <a:r>
              <a:rPr lang="en-US" baseline="-25000" dirty="0" err="1" smtClean="0"/>
              <a:t>k</a:t>
            </a:r>
            <a:r>
              <a:rPr lang="en-US" dirty="0" smtClean="0"/>
              <a:t> is 3-colorable, adding more great circles might be solved by </a:t>
            </a:r>
            <a:r>
              <a:rPr lang="en-US" dirty="0" err="1" smtClean="0"/>
              <a:t>Kempe</a:t>
            </a:r>
            <a:r>
              <a:rPr lang="en-US" dirty="0" smtClean="0"/>
              <a:t> switch</a:t>
            </a:r>
          </a:p>
        </p:txBody>
      </p:sp>
      <p:sp>
        <p:nvSpPr>
          <p:cNvPr id="4" name="Slide Number Placeholder 3"/>
          <p:cNvSpPr>
            <a:spLocks noGrp="1"/>
          </p:cNvSpPr>
          <p:nvPr>
            <p:ph type="sldNum" sz="quarter" idx="12"/>
          </p:nvPr>
        </p:nvSpPr>
        <p:spPr/>
        <p:txBody>
          <a:bodyPr/>
          <a:lstStyle/>
          <a:p>
            <a:fld id="{75F2FE2B-DFFE-455A-8625-9AA2DF40A2E8}" type="slidenum">
              <a:rPr lang="en-US" smtClean="0"/>
              <a:t>40</a:t>
            </a:fld>
            <a:endParaRPr lang="en-US"/>
          </a:p>
        </p:txBody>
      </p:sp>
    </p:spTree>
    <p:extLst>
      <p:ext uri="{BB962C8B-B14F-4D97-AF65-F5344CB8AC3E}">
        <p14:creationId xmlns:p14="http://schemas.microsoft.com/office/powerpoint/2010/main" val="1229404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Lemma 1 - Proof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47850"/>
                <a:ext cx="10515600" cy="4351338"/>
              </a:xfrm>
            </p:spPr>
            <p:txBody>
              <a:bodyPr>
                <a:normAutofit/>
              </a:bodyPr>
              <a:lstStyle/>
              <a:p>
                <a:pPr marL="0" indent="0">
                  <a:buNone/>
                </a:pPr>
                <a:r>
                  <a:rPr lang="en-US" dirty="0" smtClean="0"/>
                  <a:t>Now we add a new circle C</a:t>
                </a:r>
                <a:r>
                  <a:rPr lang="en-US" baseline="-25000" dirty="0" smtClean="0"/>
                  <a:t>k+1</a:t>
                </a:r>
                <a:r>
                  <a:rPr lang="en-US" dirty="0" smtClean="0"/>
                  <a:t> into the graph. So on every circle C</a:t>
                </a:r>
                <a:r>
                  <a:rPr lang="en-US" baseline="-25000" dirty="0" smtClean="0"/>
                  <a:t>1</a:t>
                </a:r>
                <a:r>
                  <a:rPr lang="en-US" dirty="0" smtClean="0"/>
                  <a:t> to </a:t>
                </a:r>
                <a:r>
                  <a:rPr lang="en-US" dirty="0" err="1" smtClean="0"/>
                  <a:t>C</a:t>
                </a:r>
                <a:r>
                  <a:rPr lang="en-US" baseline="-25000" dirty="0" err="1" smtClean="0"/>
                  <a:t>k</a:t>
                </a:r>
                <a:r>
                  <a:rPr lang="en-US" dirty="0" smtClean="0"/>
                  <a:t>, we have 2 new intersections made by C</a:t>
                </a:r>
                <a:r>
                  <a:rPr lang="en-US" baseline="-25000" dirty="0" smtClean="0"/>
                  <a:t>k+1</a:t>
                </a:r>
                <a:r>
                  <a:rPr lang="en-US" dirty="0" smtClean="0"/>
                  <a:t>. Call it </a:t>
                </a:r>
                <a:r>
                  <a:rPr lang="en-US" dirty="0" err="1" smtClean="0"/>
                  <a:t>v</a:t>
                </a:r>
                <a:r>
                  <a:rPr lang="en-US" baseline="-25000" dirty="0" err="1" smtClean="0"/>
                  <a:t>a</a:t>
                </a:r>
                <a:r>
                  <a:rPr lang="en-US" dirty="0" smtClean="0"/>
                  <a:t> and </a:t>
                </a:r>
                <a14:m>
                  <m:oMath xmlns:m="http://schemas.openxmlformats.org/officeDocument/2006/math">
                    <m:r>
                      <m:rPr>
                        <m:sty m:val="p"/>
                      </m:rPr>
                      <a:rPr lang="el-GR" i="1" smtClean="0">
                        <a:solidFill>
                          <a:schemeClr val="tx1"/>
                        </a:solidFill>
                        <a:latin typeface="Cambria Math" panose="02040503050406030204" pitchFamily="18" charset="0"/>
                        <a:ea typeface="Cambria Math" panose="02040503050406030204" pitchFamily="18" charset="0"/>
                      </a:rPr>
                      <m:t>Ψ</m:t>
                    </m:r>
                  </m:oMath>
                </a14:m>
                <a:r>
                  <a:rPr lang="en-US" dirty="0" smtClean="0">
                    <a:solidFill>
                      <a:schemeClr val="tx1"/>
                    </a:solidFill>
                  </a:rPr>
                  <a:t>(v</a:t>
                </a:r>
                <a:r>
                  <a:rPr lang="en-US" baseline="-25000" dirty="0" smtClean="0">
                    <a:solidFill>
                      <a:schemeClr val="tx1"/>
                    </a:solidFill>
                  </a:rPr>
                  <a:t>a</a:t>
                </a:r>
                <a:r>
                  <a:rPr lang="en-US" dirty="0" smtClean="0">
                    <a:solidFill>
                      <a:schemeClr val="tx1"/>
                    </a:solidFill>
                  </a:rPr>
                  <a:t>) </a:t>
                </a:r>
                <a:endParaRPr lang="en-US" dirty="0" smtClean="0"/>
              </a:p>
              <a:p>
                <a:pPr marL="0" indent="0">
                  <a:buNone/>
                </a:pPr>
                <a:r>
                  <a:rPr lang="en-US" dirty="0" smtClean="0">
                    <a:ea typeface="Cambria Math" panose="02040503050406030204" pitchFamily="18" charset="0"/>
                  </a:rPr>
                  <a:t>Without loss of generality, I consider </a:t>
                </a:r>
                <a:r>
                  <a:rPr lang="en-US" dirty="0" err="1" smtClean="0">
                    <a:ea typeface="Cambria Math" panose="02040503050406030204" pitchFamily="18" charset="0"/>
                  </a:rPr>
                  <a:t>v</a:t>
                </a:r>
                <a:r>
                  <a:rPr lang="en-US" baseline="-25000" dirty="0" err="1" smtClean="0">
                    <a:ea typeface="Cambria Math" panose="02040503050406030204" pitchFamily="18" charset="0"/>
                  </a:rPr>
                  <a:t>a</a:t>
                </a:r>
                <a:r>
                  <a:rPr lang="en-US" dirty="0" smtClean="0">
                    <a:ea typeface="Cambria Math" panose="02040503050406030204" pitchFamily="18" charset="0"/>
                  </a:rPr>
                  <a:t> as the first vertex in my new circular path </a:t>
                </a:r>
                <a:r>
                  <a:rPr lang="en-US" dirty="0" err="1" smtClean="0">
                    <a:solidFill>
                      <a:srgbClr val="FF0000"/>
                    </a:solidFill>
                  </a:rPr>
                  <a:t>v</a:t>
                </a:r>
                <a:r>
                  <a:rPr lang="en-US" baseline="-25000" dirty="0" err="1" smtClean="0">
                    <a:solidFill>
                      <a:srgbClr val="FF0000"/>
                    </a:solidFill>
                  </a:rPr>
                  <a:t>a</a:t>
                </a:r>
                <a:r>
                  <a:rPr lang="en-US" dirty="0" smtClean="0">
                    <a:solidFill>
                      <a:srgbClr val="FF0000"/>
                    </a:solidFill>
                  </a:rPr>
                  <a:t> </a:t>
                </a:r>
                <a:r>
                  <a:rPr lang="en-US" dirty="0" smtClean="0"/>
                  <a:t>-&gt;</a:t>
                </a:r>
                <a:r>
                  <a:rPr lang="en-US" dirty="0" smtClean="0">
                    <a:solidFill>
                      <a:srgbClr val="FF0000"/>
                    </a:solidFill>
                  </a:rPr>
                  <a:t> </a:t>
                </a:r>
                <a:r>
                  <a:rPr lang="en-US" dirty="0" smtClean="0">
                    <a:solidFill>
                      <a:schemeClr val="tx1"/>
                    </a:solidFill>
                  </a:rPr>
                  <a:t>v</a:t>
                </a:r>
                <a:r>
                  <a:rPr lang="en-US" baseline="-25000" dirty="0" smtClean="0">
                    <a:solidFill>
                      <a:schemeClr val="tx1"/>
                    </a:solidFill>
                  </a:rPr>
                  <a:t>1</a:t>
                </a:r>
                <a:r>
                  <a:rPr lang="en-US" dirty="0" smtClean="0">
                    <a:solidFill>
                      <a:schemeClr val="tx1"/>
                    </a:solidFill>
                  </a:rPr>
                  <a:t> -&gt; </a:t>
                </a:r>
                <a:r>
                  <a:rPr lang="en-US" dirty="0">
                    <a:solidFill>
                      <a:schemeClr val="tx1"/>
                    </a:solidFill>
                  </a:rPr>
                  <a:t>v</a:t>
                </a:r>
                <a:r>
                  <a:rPr lang="en-US" baseline="-25000" dirty="0">
                    <a:solidFill>
                      <a:schemeClr val="tx1"/>
                    </a:solidFill>
                  </a:rPr>
                  <a:t>2</a:t>
                </a:r>
                <a:r>
                  <a:rPr lang="en-US" dirty="0">
                    <a:solidFill>
                      <a:schemeClr val="tx1"/>
                    </a:solidFill>
                  </a:rPr>
                  <a:t> -&gt; v</a:t>
                </a:r>
                <a:r>
                  <a:rPr lang="en-US" baseline="-25000" dirty="0">
                    <a:solidFill>
                      <a:schemeClr val="tx1"/>
                    </a:solidFill>
                  </a:rPr>
                  <a:t>3</a:t>
                </a:r>
                <a:r>
                  <a:rPr lang="en-US" dirty="0">
                    <a:solidFill>
                      <a:schemeClr val="tx1"/>
                    </a:solidFill>
                  </a:rPr>
                  <a:t> -&gt; … -&gt; v</a:t>
                </a:r>
                <a:r>
                  <a:rPr lang="en-US" baseline="-25000" dirty="0">
                    <a:solidFill>
                      <a:schemeClr val="tx1"/>
                    </a:solidFill>
                  </a:rPr>
                  <a:t>k-1</a:t>
                </a:r>
                <a:r>
                  <a:rPr lang="en-US" dirty="0">
                    <a:solidFill>
                      <a:schemeClr val="tx1"/>
                    </a:solidFill>
                  </a:rPr>
                  <a:t> </a:t>
                </a:r>
                <a:r>
                  <a:rPr lang="en-US" dirty="0" smtClean="0">
                    <a:solidFill>
                      <a:schemeClr val="tx1"/>
                    </a:solidFill>
                  </a:rPr>
                  <a:t>- &gt;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Ψ</m:t>
                    </m:r>
                    <m:r>
                      <a:rPr lang="en-US" b="0" i="1" smtClean="0">
                        <a:solidFill>
                          <a:srgbClr val="FF0000"/>
                        </a:solidFill>
                        <a:latin typeface="Cambria Math" panose="02040503050406030204" pitchFamily="18" charset="0"/>
                        <a:ea typeface="Cambria Math" panose="02040503050406030204" pitchFamily="18" charset="0"/>
                      </a:rPr>
                      <m:t>(</m:t>
                    </m:r>
                  </m:oMath>
                </a14:m>
                <a:r>
                  <a:rPr lang="en-US" dirty="0" err="1" smtClean="0">
                    <a:solidFill>
                      <a:srgbClr val="FF0000"/>
                    </a:solidFill>
                  </a:rPr>
                  <a:t>v</a:t>
                </a:r>
                <a:r>
                  <a:rPr lang="en-US" baseline="-25000" dirty="0" err="1" smtClean="0">
                    <a:solidFill>
                      <a:srgbClr val="FF0000"/>
                    </a:solidFill>
                  </a:rPr>
                  <a:t>a</a:t>
                </a:r>
                <a:r>
                  <a:rPr lang="en-US" dirty="0" smtClean="0">
                    <a:solidFill>
                      <a:srgbClr val="FF0000"/>
                    </a:solidFill>
                  </a:rPr>
                  <a:t>) </a:t>
                </a:r>
                <a:r>
                  <a:rPr lang="en-US" dirty="0" smtClean="0">
                    <a:solidFill>
                      <a:schemeClr val="tx1"/>
                    </a:solidFill>
                  </a:rPr>
                  <a:t>-&gt; </a:t>
                </a:r>
                <a14:m>
                  <m:oMath xmlns:m="http://schemas.openxmlformats.org/officeDocument/2006/math">
                    <m:r>
                      <m:rPr>
                        <m:sty m:val="p"/>
                      </m:rPr>
                      <a:rPr lang="el-GR" i="1">
                        <a:solidFill>
                          <a:schemeClr val="tx1"/>
                        </a:solidFill>
                        <a:latin typeface="Cambria Math" panose="02040503050406030204" pitchFamily="18" charset="0"/>
                        <a:ea typeface="Cambria Math" panose="02040503050406030204" pitchFamily="18" charset="0"/>
                      </a:rPr>
                      <m:t>Ψ</m:t>
                    </m:r>
                  </m:oMath>
                </a14:m>
                <a:r>
                  <a:rPr lang="en-US" dirty="0">
                    <a:solidFill>
                      <a:schemeClr val="tx1"/>
                    </a:solidFill>
                  </a:rPr>
                  <a:t>(v</a:t>
                </a:r>
                <a:r>
                  <a:rPr lang="en-US" baseline="-25000" dirty="0">
                    <a:solidFill>
                      <a:schemeClr val="tx1"/>
                    </a:solidFill>
                  </a:rPr>
                  <a:t>1</a:t>
                </a:r>
                <a:r>
                  <a:rPr lang="en-US" dirty="0">
                    <a:solidFill>
                      <a:schemeClr val="tx1"/>
                    </a:solidFill>
                  </a:rPr>
                  <a:t>) -&gt; </a:t>
                </a:r>
                <a14:m>
                  <m:oMath xmlns:m="http://schemas.openxmlformats.org/officeDocument/2006/math">
                    <m:r>
                      <m:rPr>
                        <m:sty m:val="p"/>
                      </m:rPr>
                      <a:rPr lang="el-GR" i="1">
                        <a:solidFill>
                          <a:schemeClr val="tx1"/>
                        </a:solidFill>
                        <a:latin typeface="Cambria Math" panose="02040503050406030204" pitchFamily="18" charset="0"/>
                        <a:ea typeface="Cambria Math" panose="02040503050406030204" pitchFamily="18" charset="0"/>
                      </a:rPr>
                      <m:t>Ψ</m:t>
                    </m:r>
                  </m:oMath>
                </a14:m>
                <a:r>
                  <a:rPr lang="en-US" dirty="0">
                    <a:solidFill>
                      <a:schemeClr val="tx1"/>
                    </a:solidFill>
                  </a:rPr>
                  <a:t>(v</a:t>
                </a:r>
                <a:r>
                  <a:rPr lang="en-US" baseline="-25000" dirty="0">
                    <a:solidFill>
                      <a:schemeClr val="tx1"/>
                    </a:solidFill>
                  </a:rPr>
                  <a:t>2</a:t>
                </a:r>
                <a:r>
                  <a:rPr lang="en-US" dirty="0">
                    <a:solidFill>
                      <a:schemeClr val="tx1"/>
                    </a:solidFill>
                  </a:rPr>
                  <a:t>) -&gt; </a:t>
                </a:r>
                <a14:m>
                  <m:oMath xmlns:m="http://schemas.openxmlformats.org/officeDocument/2006/math">
                    <m:r>
                      <m:rPr>
                        <m:sty m:val="p"/>
                      </m:rPr>
                      <a:rPr lang="el-GR" i="1">
                        <a:solidFill>
                          <a:schemeClr val="tx1"/>
                        </a:solidFill>
                        <a:latin typeface="Cambria Math" panose="02040503050406030204" pitchFamily="18" charset="0"/>
                        <a:ea typeface="Cambria Math" panose="02040503050406030204" pitchFamily="18" charset="0"/>
                      </a:rPr>
                      <m:t>Ψ</m:t>
                    </m:r>
                  </m:oMath>
                </a14:m>
                <a:r>
                  <a:rPr lang="en-US" dirty="0">
                    <a:solidFill>
                      <a:schemeClr val="tx1"/>
                    </a:solidFill>
                  </a:rPr>
                  <a:t>(v</a:t>
                </a:r>
                <a:r>
                  <a:rPr lang="en-US" baseline="-25000" dirty="0">
                    <a:solidFill>
                      <a:schemeClr val="tx1"/>
                    </a:solidFill>
                  </a:rPr>
                  <a:t>3</a:t>
                </a:r>
                <a:r>
                  <a:rPr lang="en-US" dirty="0">
                    <a:solidFill>
                      <a:schemeClr val="tx1"/>
                    </a:solidFill>
                  </a:rPr>
                  <a:t>) -&gt; …. -&gt; </a:t>
                </a:r>
                <a14:m>
                  <m:oMath xmlns:m="http://schemas.openxmlformats.org/officeDocument/2006/math">
                    <m:r>
                      <m:rPr>
                        <m:sty m:val="p"/>
                      </m:rPr>
                      <a:rPr lang="el-GR" i="1">
                        <a:solidFill>
                          <a:schemeClr val="tx1"/>
                        </a:solidFill>
                        <a:latin typeface="Cambria Math" panose="02040503050406030204" pitchFamily="18" charset="0"/>
                        <a:ea typeface="Cambria Math" panose="02040503050406030204" pitchFamily="18" charset="0"/>
                      </a:rPr>
                      <m:t>Ψ</m:t>
                    </m:r>
                  </m:oMath>
                </a14:m>
                <a:r>
                  <a:rPr lang="en-US" dirty="0">
                    <a:solidFill>
                      <a:schemeClr val="tx1"/>
                    </a:solidFill>
                  </a:rPr>
                  <a:t>(v</a:t>
                </a:r>
                <a:r>
                  <a:rPr lang="en-US" baseline="-25000" dirty="0">
                    <a:solidFill>
                      <a:schemeClr val="tx1"/>
                    </a:solidFill>
                  </a:rPr>
                  <a:t>k-1</a:t>
                </a:r>
                <a:r>
                  <a:rPr lang="en-US" dirty="0" smtClean="0">
                    <a:solidFill>
                      <a:schemeClr val="tx1"/>
                    </a:solidFill>
                  </a:rPr>
                  <a:t>) </a:t>
                </a:r>
                <a:r>
                  <a:rPr lang="en-US" dirty="0" smtClean="0">
                    <a:solidFill>
                      <a:srgbClr val="FF0000"/>
                    </a:solidFill>
                  </a:rPr>
                  <a:t>-&gt; </a:t>
                </a:r>
                <a:r>
                  <a:rPr lang="en-US" dirty="0" err="1" smtClean="0">
                    <a:solidFill>
                      <a:srgbClr val="FF0000"/>
                    </a:solidFill>
                  </a:rPr>
                  <a:t>v</a:t>
                </a:r>
                <a:r>
                  <a:rPr lang="en-US" baseline="-25000" dirty="0" err="1" smtClean="0">
                    <a:solidFill>
                      <a:srgbClr val="FF0000"/>
                    </a:solidFill>
                  </a:rPr>
                  <a:t>a</a:t>
                </a:r>
                <a:endParaRPr lang="en-US" dirty="0" smtClean="0">
                  <a:ea typeface="Cambria Math" panose="02040503050406030204" pitchFamily="18" charset="0"/>
                </a:endParaRPr>
              </a:p>
              <a:p>
                <a:pPr marL="0" indent="0">
                  <a:buNone/>
                </a:pPr>
                <a:r>
                  <a:rPr lang="en-US" dirty="0" smtClean="0"/>
                  <a:t>Because every vertex has O as the point symmetry, so if </a:t>
                </a:r>
                <a:r>
                  <a:rPr lang="en-US" dirty="0" err="1" smtClean="0"/>
                  <a:t>v</a:t>
                </a:r>
                <a:r>
                  <a:rPr lang="en-US" baseline="-25000" dirty="0" err="1" smtClean="0"/>
                  <a:t>a</a:t>
                </a:r>
                <a:r>
                  <a:rPr lang="en-US" dirty="0" smtClean="0"/>
                  <a:t> is the first vertex that is close to </a:t>
                </a:r>
                <a14:m>
                  <m:oMath xmlns:m="http://schemas.openxmlformats.org/officeDocument/2006/math">
                    <m:r>
                      <m:rPr>
                        <m:sty m:val="p"/>
                      </m:rPr>
                      <a:rPr lang="el-GR" i="1">
                        <a:latin typeface="Cambria Math" panose="02040503050406030204" pitchFamily="18" charset="0"/>
                        <a:ea typeface="Cambria Math" panose="02040503050406030204" pitchFamily="18" charset="0"/>
                      </a:rPr>
                      <m:t>Ψ</m:t>
                    </m:r>
                  </m:oMath>
                </a14:m>
                <a:r>
                  <a:rPr lang="en-US" dirty="0"/>
                  <a:t>(v</a:t>
                </a:r>
                <a:r>
                  <a:rPr lang="en-US" baseline="-25000" dirty="0"/>
                  <a:t>k-1</a:t>
                </a:r>
                <a:r>
                  <a:rPr lang="en-US" dirty="0"/>
                  <a:t>) </a:t>
                </a:r>
                <a:r>
                  <a:rPr lang="en-US" dirty="0" smtClean="0"/>
                  <a:t>and v</a:t>
                </a:r>
                <a:r>
                  <a:rPr lang="en-US" baseline="-25000" dirty="0" smtClean="0"/>
                  <a:t>1</a:t>
                </a:r>
                <a:r>
                  <a:rPr lang="en-US" dirty="0" smtClean="0"/>
                  <a:t>, </a:t>
                </a:r>
                <a14:m>
                  <m:oMath xmlns:m="http://schemas.openxmlformats.org/officeDocument/2006/math">
                    <m:r>
                      <m:rPr>
                        <m:sty m:val="p"/>
                      </m:rPr>
                      <a:rPr lang="el-GR" i="1" smtClean="0">
                        <a:solidFill>
                          <a:schemeClr val="tx1"/>
                        </a:solidFill>
                        <a:latin typeface="Cambria Math" panose="02040503050406030204" pitchFamily="18" charset="0"/>
                        <a:ea typeface="Cambria Math" panose="02040503050406030204" pitchFamily="18" charset="0"/>
                      </a:rPr>
                      <m:t>Ψ</m:t>
                    </m:r>
                    <m:r>
                      <a:rPr lang="en-US" i="1">
                        <a:solidFill>
                          <a:schemeClr val="tx1"/>
                        </a:solidFill>
                        <a:latin typeface="Cambria Math" panose="02040503050406030204" pitchFamily="18" charset="0"/>
                        <a:ea typeface="Cambria Math" panose="02040503050406030204" pitchFamily="18" charset="0"/>
                      </a:rPr>
                      <m:t>(</m:t>
                    </m:r>
                  </m:oMath>
                </a14:m>
                <a:r>
                  <a:rPr lang="en-US" dirty="0" err="1">
                    <a:solidFill>
                      <a:schemeClr val="tx1"/>
                    </a:solidFill>
                  </a:rPr>
                  <a:t>v</a:t>
                </a:r>
                <a:r>
                  <a:rPr lang="en-US" baseline="-25000" dirty="0" err="1">
                    <a:solidFill>
                      <a:schemeClr val="tx1"/>
                    </a:solidFill>
                  </a:rPr>
                  <a:t>a</a:t>
                </a:r>
                <a:r>
                  <a:rPr lang="en-US" dirty="0">
                    <a:solidFill>
                      <a:schemeClr val="tx1"/>
                    </a:solidFill>
                  </a:rPr>
                  <a:t>)</a:t>
                </a:r>
                <a:r>
                  <a:rPr lang="en-US" dirty="0">
                    <a:solidFill>
                      <a:srgbClr val="FF0000"/>
                    </a:solidFill>
                  </a:rPr>
                  <a:t> </a:t>
                </a:r>
                <a:r>
                  <a:rPr lang="en-US" dirty="0" smtClean="0"/>
                  <a:t>must be close to v</a:t>
                </a:r>
                <a:r>
                  <a:rPr lang="en-US" baseline="-25000" dirty="0" smtClean="0"/>
                  <a:t>k-1</a:t>
                </a:r>
                <a:r>
                  <a:rPr lang="en-US" dirty="0" smtClean="0"/>
                  <a:t>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Ψ</m:t>
                    </m:r>
                  </m:oMath>
                </a14:m>
                <a:r>
                  <a:rPr lang="en-US" dirty="0"/>
                  <a:t>(v</a:t>
                </a:r>
                <a:r>
                  <a:rPr lang="en-US" baseline="-25000" dirty="0"/>
                  <a:t>1</a:t>
                </a:r>
                <a:r>
                  <a:rPr lang="en-US" dirty="0" smtClean="0"/>
                  <a:t>).</a:t>
                </a:r>
              </a:p>
              <a:p>
                <a:pPr marL="0" indent="0">
                  <a:buNone/>
                </a:pPr>
                <a:endParaRPr lang="en-US" dirty="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47850"/>
                <a:ext cx="10515600" cy="4351338"/>
              </a:xfrm>
              <a:blipFill rotWithShape="0">
                <a:blip r:embed="rId2"/>
                <a:stretch>
                  <a:fillRect l="-1217" t="-2241" r="-12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5</a:t>
            </a:fld>
            <a:endParaRPr lang="en-US"/>
          </a:p>
        </p:txBody>
      </p:sp>
    </p:spTree>
    <p:extLst>
      <p:ext uri="{BB962C8B-B14F-4D97-AF65-F5344CB8AC3E}">
        <p14:creationId xmlns:p14="http://schemas.microsoft.com/office/powerpoint/2010/main" val="3915776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6617"/>
            <a:ext cx="10515600" cy="1325563"/>
          </a:xfrm>
        </p:spPr>
        <p:txBody>
          <a:bodyPr/>
          <a:lstStyle/>
          <a:p>
            <a:r>
              <a:rPr lang="en-US" dirty="0" smtClean="0"/>
              <a:t>Lemma 1 - Proof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81267" cy="4351338"/>
              </a:xfrm>
            </p:spPr>
            <p:txBody>
              <a:bodyPr>
                <a:normAutofit lnSpcReduction="10000"/>
              </a:bodyPr>
              <a:lstStyle/>
              <a:p>
                <a:pPr marL="0" indent="0">
                  <a:buNone/>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𝑎</m:t>
                              </m:r>
                            </m:sub>
                          </m:sSub>
                          <m:r>
                            <a:rPr lang="en-US" sz="240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𝑎</m:t>
                                  </m:r>
                                </m:sub>
                              </m:sSub>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𝑎</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𝑎</m:t>
                                  </m:r>
                                </m:sub>
                              </m:sSub>
                            </m:e>
                          </m:d>
                        </m:e>
                      </m:d>
                      <m:r>
                        <a:rPr lang="en-US" sz="2400" b="0" i="1" smtClean="0">
                          <a:latin typeface="Cambria Math" panose="02040503050406030204" pitchFamily="18" charset="0"/>
                          <a:ea typeface="Cambria Math" panose="02040503050406030204" pitchFamily="18" charset="0"/>
                        </a:rPr>
                        <m:t>=1+</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𝑑</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r>
                                <m:rPr>
                                  <m:sty m:val="p"/>
                                </m:rPr>
                                <a:rPr lang="el-GR" sz="2400">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m:t>
                              </m:r>
                              <m:r>
                                <m:rPr>
                                  <m:sty m:val="p"/>
                                </m:rPr>
                                <a:rPr lang="el-GR" sz="2400">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m:t>
                              </m:r>
                              <m:r>
                                <m:rPr>
                                  <m:sty m:val="p"/>
                                </m:rPr>
                                <a:rPr lang="el-GR" sz="2400">
                                  <a:latin typeface="Cambria Math" panose="02040503050406030204" pitchFamily="18" charset="0"/>
                                  <a:ea typeface="Cambria Math" panose="02040503050406030204" pitchFamily="18" charset="0"/>
                                </a:rPr>
                                <m:t>Ψ</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𝑎</m:t>
                                  </m:r>
                                </m:sub>
                              </m:sSub>
                            </m:e>
                          </m:d>
                        </m:e>
                      </m:d>
                    </m:oMath>
                  </m:oMathPara>
                </a14:m>
                <a:endParaRPr lang="en-US" sz="2400" dirty="0" smtClean="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𝑘</m:t>
                      </m:r>
                    </m:oMath>
                  </m:oMathPara>
                </a14:m>
                <a:endParaRPr lang="en-US" sz="2400" dirty="0"/>
              </a:p>
              <a:p>
                <a:pPr marL="0" indent="0">
                  <a:buNone/>
                </a:pPr>
                <a:endParaRPr lang="en-US" sz="2400" dirty="0" smtClean="0"/>
              </a:p>
              <a:p>
                <a:pPr marL="0" indent="0">
                  <a:buNone/>
                </a:pPr>
                <a:r>
                  <a:rPr lang="en-US" sz="2400" dirty="0" smtClean="0"/>
                  <a:t>Call v</a:t>
                </a:r>
                <a:r>
                  <a:rPr lang="en-US" sz="2400" baseline="-25000" dirty="0" smtClean="0"/>
                  <a:t>i </a:t>
                </a:r>
                <a:r>
                  <a:rPr lang="en-US" sz="2400" dirty="0" smtClean="0"/>
                  <a:t>is the vertex in the set {v</a:t>
                </a:r>
                <a:r>
                  <a:rPr lang="en-US" sz="2400" baseline="-25000" dirty="0" smtClean="0"/>
                  <a:t>1</a:t>
                </a:r>
                <a:r>
                  <a:rPr lang="en-US" sz="2400" dirty="0" smtClean="0"/>
                  <a:t>, v</a:t>
                </a:r>
                <a:r>
                  <a:rPr lang="en-US" sz="2400" baseline="-25000" dirty="0" smtClean="0"/>
                  <a:t>2</a:t>
                </a:r>
                <a:r>
                  <a:rPr lang="en-US" sz="2400" dirty="0" smtClean="0"/>
                  <a:t>, … v</a:t>
                </a:r>
                <a:r>
                  <a:rPr lang="en-US" sz="2400" baseline="-25000" dirty="0" smtClean="0"/>
                  <a:t>k-1</a:t>
                </a:r>
                <a:r>
                  <a:rPr lang="en-US" sz="2400" dirty="0" smtClean="0"/>
                  <a:t>}</a:t>
                </a:r>
              </a:p>
              <a:p>
                <a:pPr marL="0" indent="0">
                  <a:buNone/>
                </a:pP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𝑑</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sub>
                        </m:sSub>
                        <m:r>
                          <a:rPr lang="en-US" sz="240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𝑖</m:t>
                                </m:r>
                              </m:sub>
                            </m:sSub>
                          </m:e>
                        </m:d>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𝑎</m:t>
                                </m:r>
                              </m:sub>
                            </m:sSub>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𝑎</m:t>
                            </m:r>
                          </m:sub>
                        </m:sSub>
                      </m:e>
                    </m:d>
                  </m:oMath>
                </a14:m>
                <a:r>
                  <a:rPr lang="en-US" sz="2400" dirty="0" smtClean="0"/>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oMath>
                </a14:m>
                <a:r>
                  <a:rPr lang="en-US" sz="2400" dirty="0" smtClean="0"/>
                  <a:t>) </a:t>
                </a:r>
                <a:endParaRPr lang="en-US" sz="2400" b="0" i="1" dirty="0" smtClean="0">
                  <a:latin typeface="Cambria Math" panose="02040503050406030204" pitchFamily="18" charset="0"/>
                </a:endParaRPr>
              </a:p>
              <a:p>
                <a:pPr marL="0" indent="0">
                  <a:buNone/>
                </a:pP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𝑘</m:t>
                    </m:r>
                  </m:oMath>
                </a14:m>
                <a:r>
                  <a:rPr lang="en-US" sz="2400" dirty="0" smtClean="0"/>
                  <a:t>  </a:t>
                </a:r>
              </a:p>
              <a:p>
                <a:pPr marL="0" indent="0">
                  <a:buNone/>
                </a:pPr>
                <a:endParaRPr lang="en-US" sz="2400" dirty="0" smtClean="0"/>
              </a:p>
              <a:p>
                <a:pPr marL="0" indent="0">
                  <a:buNone/>
                </a:pPr>
                <a:r>
                  <a:rPr lang="en-US" sz="2400" dirty="0" smtClean="0"/>
                  <a:t>Similarly, </a:t>
                </a:r>
                <a:r>
                  <a:rPr lang="en-US" sz="2400" dirty="0"/>
                  <a:t>because we have (2k-2+2) = 2k edges on the new </a:t>
                </a:r>
                <a:r>
                  <a:rPr lang="en-US" sz="2400" dirty="0" smtClean="0"/>
                  <a:t>path, the other path of </a:t>
                </a:r>
                <a14:m>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r>
                          <a:rPr lang="en-US" sz="240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e>
                    </m:d>
                  </m:oMath>
                </a14:m>
                <a:r>
                  <a:rPr lang="en-US" sz="2400" dirty="0" smtClean="0"/>
                  <a:t> that contains </a:t>
                </a:r>
                <a14:m>
                  <m:oMath xmlns:m="http://schemas.openxmlformats.org/officeDocument/2006/math">
                    <m:r>
                      <m:rPr>
                        <m:sty m:val="p"/>
                      </m:rPr>
                      <a:rPr lang="el-GR" sz="2400">
                        <a:latin typeface="Cambria Math" panose="02040503050406030204" pitchFamily="18" charset="0"/>
                        <a:ea typeface="Cambria Math" panose="02040503050406030204" pitchFamily="18" charset="0"/>
                      </a:rPr>
                      <m:t>Ψ</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m:t>
                            </m:r>
                          </m:sub>
                        </m:sSub>
                      </m:e>
                    </m:d>
                  </m:oMath>
                </a14:m>
                <a:r>
                  <a:rPr lang="en-US" sz="2400" dirty="0" smtClean="0"/>
                  <a:t> is also equal to k</a:t>
                </a:r>
              </a:p>
              <a:p>
                <a:pPr marL="0" indent="0">
                  <a:buNone/>
                </a:pPr>
                <a:r>
                  <a:rPr lang="en-US" sz="2400" dirty="0" smtClean="0">
                    <a:sym typeface="Wingdings" panose="05000000000000000000" pitchFamily="2" charset="2"/>
                  </a:rPr>
                  <a:t> The induction hypothesis is correct with (k+1) circles</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81267" cy="4351338"/>
              </a:xfrm>
              <a:blipFill rotWithShape="0">
                <a:blip r:embed="rId2"/>
                <a:stretch>
                  <a:fillRect l="-8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6</a:t>
            </a:fld>
            <a:endParaRPr lang="en-US"/>
          </a:p>
        </p:txBody>
      </p:sp>
    </p:spTree>
    <p:extLst>
      <p:ext uri="{BB962C8B-B14F-4D97-AF65-F5344CB8AC3E}">
        <p14:creationId xmlns:p14="http://schemas.microsoft.com/office/powerpoint/2010/main" val="1285731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5128" y="3208867"/>
            <a:ext cx="3099663" cy="3022600"/>
          </a:xfrm>
          <a:prstGeom prst="rect">
            <a:avLst/>
          </a:prstGeom>
        </p:spPr>
      </p:pic>
      <p:sp>
        <p:nvSpPr>
          <p:cNvPr id="2" name="Title 1"/>
          <p:cNvSpPr>
            <a:spLocks noGrp="1"/>
          </p:cNvSpPr>
          <p:nvPr>
            <p:ph type="title"/>
          </p:nvPr>
        </p:nvSpPr>
        <p:spPr/>
        <p:txBody>
          <a:bodyPr/>
          <a:lstStyle/>
          <a:p>
            <a:r>
              <a:rPr lang="en-US" dirty="0" smtClean="0"/>
              <a:t>The special graph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117975"/>
              </a:xfrm>
            </p:spPr>
            <p:txBody>
              <a:bodyPr/>
              <a:lstStyle/>
              <a:p>
                <a:pPr marL="0" indent="0">
                  <a:buNone/>
                </a:pPr>
                <a:r>
                  <a:rPr lang="en-US" b="1" dirty="0" smtClean="0">
                    <a:solidFill>
                      <a:srgbClr val="FF0000"/>
                    </a:solidFill>
                  </a:rPr>
                  <a:t>Definition</a:t>
                </a:r>
                <a:r>
                  <a:rPr lang="en-US" dirty="0" smtClean="0"/>
                  <a:t>: A graph of k great circles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𝒮</m:t>
                        </m:r>
                      </m:e>
                      <m:sub>
                        <m:r>
                          <a:rPr lang="en-US" b="0" i="1" smtClean="0">
                            <a:latin typeface="Cambria Math" panose="02040503050406030204" pitchFamily="18" charset="0"/>
                            <a:ea typeface="Cambria Math" panose="02040503050406030204" pitchFamily="18" charset="0"/>
                          </a:rPr>
                          <m:t>𝑘</m:t>
                        </m:r>
                      </m:sub>
                    </m:sSub>
                  </m:oMath>
                </a14:m>
                <a:r>
                  <a:rPr lang="en-US" dirty="0" smtClean="0"/>
                  <a:t> is </a:t>
                </a:r>
                <a:r>
                  <a:rPr lang="en-US" b="1" dirty="0" smtClean="0"/>
                  <a:t>special</a:t>
                </a:r>
                <a:r>
                  <a:rPr lang="en-US" dirty="0" smtClean="0"/>
                  <a:t> if it contains even number of triangles, quadrilaterals and 1 polygon that has k segments. </a:t>
                </a:r>
              </a:p>
              <a:p>
                <a:pPr marL="0" indent="0">
                  <a:buNone/>
                </a:pPr>
                <a:r>
                  <a:rPr lang="en-US" dirty="0" smtClean="0"/>
                  <a:t>Lemma 2 will prove the special graph only has 1 unique structure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117975"/>
              </a:xfrm>
              <a:blipFill rotWithShape="0">
                <a:blip r:embed="rId3"/>
                <a:stretch>
                  <a:fillRect l="-1217" t="-2367" r="-406"/>
                </a:stretch>
              </a:blipFill>
            </p:spPr>
            <p:txBody>
              <a:bodyPr/>
              <a:lstStyle/>
              <a:p>
                <a:r>
                  <a:rPr lang="en-US">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7789" y="3208867"/>
            <a:ext cx="2660084" cy="3022600"/>
          </a:xfrm>
          <a:prstGeom prst="rect">
            <a:avLst/>
          </a:prstGeom>
        </p:spPr>
      </p:pic>
      <p:sp>
        <p:nvSpPr>
          <p:cNvPr id="7" name="Slide Number Placeholder 6"/>
          <p:cNvSpPr>
            <a:spLocks noGrp="1"/>
          </p:cNvSpPr>
          <p:nvPr>
            <p:ph type="sldNum" sz="quarter" idx="12"/>
          </p:nvPr>
        </p:nvSpPr>
        <p:spPr>
          <a:xfrm>
            <a:off x="8610600" y="5958417"/>
            <a:ext cx="2743200" cy="365125"/>
          </a:xfrm>
        </p:spPr>
        <p:txBody>
          <a:bodyPr/>
          <a:lstStyle/>
          <a:p>
            <a:fld id="{75F2FE2B-DFFE-455A-8625-9AA2DF40A2E8}" type="slidenum">
              <a:rPr lang="en-US" smtClean="0"/>
              <a:t>7</a:t>
            </a:fld>
            <a:endParaRPr lang="en-US"/>
          </a:p>
        </p:txBody>
      </p:sp>
      <p:sp>
        <p:nvSpPr>
          <p:cNvPr id="4" name="TextBox 3"/>
          <p:cNvSpPr txBox="1"/>
          <p:nvPr/>
        </p:nvSpPr>
        <p:spPr>
          <a:xfrm>
            <a:off x="2458913" y="6122987"/>
            <a:ext cx="1477777" cy="369332"/>
          </a:xfrm>
          <a:prstGeom prst="rect">
            <a:avLst/>
          </a:prstGeom>
          <a:noFill/>
        </p:spPr>
        <p:txBody>
          <a:bodyPr wrap="none" rtlCol="0">
            <a:spAutoFit/>
          </a:bodyPr>
          <a:lstStyle/>
          <a:p>
            <a:r>
              <a:rPr lang="en-US" dirty="0" smtClean="0"/>
              <a:t>6 great circles</a:t>
            </a:r>
            <a:endParaRPr lang="en-US" dirty="0"/>
          </a:p>
        </p:txBody>
      </p:sp>
      <p:sp>
        <p:nvSpPr>
          <p:cNvPr id="8" name="TextBox 7"/>
          <p:cNvSpPr txBox="1"/>
          <p:nvPr/>
        </p:nvSpPr>
        <p:spPr>
          <a:xfrm>
            <a:off x="7787615" y="6126692"/>
            <a:ext cx="1477777" cy="369332"/>
          </a:xfrm>
          <a:prstGeom prst="rect">
            <a:avLst/>
          </a:prstGeom>
          <a:noFill/>
        </p:spPr>
        <p:txBody>
          <a:bodyPr wrap="none" rtlCol="0">
            <a:spAutoFit/>
          </a:bodyPr>
          <a:lstStyle/>
          <a:p>
            <a:r>
              <a:rPr lang="en-US" dirty="0" smtClean="0"/>
              <a:t>7 great circles</a:t>
            </a:r>
            <a:endParaRPr lang="en-US" dirty="0"/>
          </a:p>
        </p:txBody>
      </p:sp>
    </p:spTree>
    <p:extLst>
      <p:ext uri="{BB962C8B-B14F-4D97-AF65-F5344CB8AC3E}">
        <p14:creationId xmlns:p14="http://schemas.microsoft.com/office/powerpoint/2010/main" val="3982898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Lemma 2. (</a:t>
            </a:r>
            <a:r>
              <a:rPr lang="en-US" sz="4000" dirty="0"/>
              <a:t>The uniqueness of </a:t>
            </a:r>
            <a:r>
              <a:rPr lang="en-US" sz="4000" dirty="0" smtClean="0"/>
              <a:t>the special graph)</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r>
                          <a:rPr lang="en-US" b="0" i="1" smtClean="0">
                            <a:latin typeface="Cambria Math" panose="02040503050406030204" pitchFamily="18" charset="0"/>
                            <a:ea typeface="Cambria Math" panose="02040503050406030204" pitchFamily="18" charset="0"/>
                          </a:rPr>
                          <m:t>+1</m:t>
                        </m:r>
                      </m:sub>
                    </m:sSub>
                  </m:oMath>
                </a14:m>
                <a:r>
                  <a:rPr lang="en-US" dirty="0" smtClean="0"/>
                  <a:t> can be made, if and only if, by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sub>
                    </m:sSub>
                  </m:oMath>
                </a14:m>
                <a:endParaRPr lang="en-US" dirty="0" smtClean="0"/>
              </a:p>
              <a:p>
                <a:pPr marL="514350" indent="-514350">
                  <a:buFont typeface="+mj-lt"/>
                  <a:buAutoNum type="arabicPeriod"/>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0">
                            <a:latin typeface="Cambria Math" panose="02040503050406030204" pitchFamily="18" charset="0"/>
                            <a:ea typeface="Cambria Math" panose="02040503050406030204" pitchFamily="18" charset="0"/>
                          </a:rPr>
                          <m:t>𝒮</m:t>
                        </m:r>
                      </m:e>
                      <m:sub>
                        <m:r>
                          <m:rPr>
                            <m:sty m:val="p"/>
                          </m:rPr>
                          <a:rPr lang="en-US" i="0">
                            <a:latin typeface="Cambria Math" panose="02040503050406030204" pitchFamily="18" charset="0"/>
                            <a:ea typeface="Cambria Math" panose="02040503050406030204" pitchFamily="18" charset="0"/>
                          </a:rPr>
                          <m:t>k</m:t>
                        </m:r>
                      </m:sub>
                    </m:sSub>
                  </m:oMath>
                </a14:m>
                <a:r>
                  <a:rPr lang="en-US" dirty="0" smtClean="0"/>
                  <a:t> is unique.</a:t>
                </a:r>
              </a:p>
              <a:p>
                <a:pPr marL="514350" indent="-514350">
                  <a:buFont typeface="+mj-lt"/>
                  <a:buAutoNum type="arabicPeriod"/>
                </a:pPr>
                <a:endParaRPr lang="en-US" dirty="0"/>
              </a:p>
              <a:p>
                <a:pPr marL="0" indent="0">
                  <a:buNone/>
                </a:pPr>
                <a:r>
                  <a:rPr lang="en-US" dirty="0"/>
                  <a:t>k</a:t>
                </a:r>
                <a:r>
                  <a:rPr lang="en-US" dirty="0" smtClean="0"/>
                  <a:t> = 3,4,5, ….</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8</a:t>
            </a:fld>
            <a:endParaRPr lang="en-US"/>
          </a:p>
        </p:txBody>
      </p:sp>
    </p:spTree>
    <p:extLst>
      <p:ext uri="{BB962C8B-B14F-4D97-AF65-F5344CB8AC3E}">
        <p14:creationId xmlns:p14="http://schemas.microsoft.com/office/powerpoint/2010/main" val="1235693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Lemma 2.1 – Proof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ea typeface="Cambria Math" panose="02040503050406030204" pitchFamily="18" charset="0"/>
                  </a:rPr>
                  <a:t>By definition,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sub>
                    </m:sSub>
                  </m:oMath>
                </a14:m>
                <a:r>
                  <a:rPr lang="en-US" dirty="0" smtClean="0"/>
                  <a:t> contains triangles, quadrilaterals and 1 polygon that has k segments. </a:t>
                </a:r>
              </a:p>
              <a:p>
                <a:pPr marL="0" indent="0">
                  <a:buNone/>
                </a:pPr>
                <a:r>
                  <a:rPr lang="en-US" dirty="0" smtClean="0"/>
                  <a:t>Obviously, non-special graphs of k great circles cannot generate S</a:t>
                </a:r>
                <a:r>
                  <a:rPr lang="en-US" baseline="-25000" dirty="0" smtClean="0"/>
                  <a:t>k+1</a:t>
                </a:r>
                <a:r>
                  <a:rPr lang="en-US" dirty="0" smtClean="0"/>
                  <a:t> because they must contain at least 2 polygons that have more segments than quadrilaterals and there is no way to magically reduce these polygons to quadrilaterals. It means if we add more circles into that, that polygons can have more segments.</a:t>
                </a:r>
              </a:p>
              <a:p>
                <a:pPr marL="0" indent="0">
                  <a:buNone/>
                </a:pPr>
                <a:r>
                  <a:rPr lang="en-US" dirty="0" smtClean="0"/>
                  <a:t>Therefore,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r>
                          <a:rPr lang="en-US" i="1">
                            <a:latin typeface="Cambria Math" panose="02040503050406030204" pitchFamily="18" charset="0"/>
                            <a:ea typeface="Cambria Math" panose="02040503050406030204" pitchFamily="18" charset="0"/>
                          </a:rPr>
                          <m:t>+1</m:t>
                        </m:r>
                      </m:sub>
                    </m:sSub>
                  </m:oMath>
                </a14:m>
                <a:r>
                  <a:rPr lang="en-US" dirty="0"/>
                  <a:t> can be made, if and only if, by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𝒮</m:t>
                        </m:r>
                      </m:e>
                      <m:sub>
                        <m:r>
                          <m:rPr>
                            <m:sty m:val="p"/>
                          </m:rPr>
                          <a:rPr lang="en-US">
                            <a:latin typeface="Cambria Math" panose="02040503050406030204" pitchFamily="18" charset="0"/>
                            <a:ea typeface="Cambria Math" panose="02040503050406030204" pitchFamily="18" charset="0"/>
                          </a:rPr>
                          <m:t>k</m:t>
                        </m:r>
                      </m:sub>
                    </m:sSub>
                  </m:oMath>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5F2FE2B-DFFE-455A-8625-9AA2DF40A2E8}" type="slidenum">
              <a:rPr lang="en-US" smtClean="0"/>
              <a:t>9</a:t>
            </a:fld>
            <a:endParaRPr lang="en-US"/>
          </a:p>
        </p:txBody>
      </p:sp>
    </p:spTree>
    <p:extLst>
      <p:ext uri="{BB962C8B-B14F-4D97-AF65-F5344CB8AC3E}">
        <p14:creationId xmlns:p14="http://schemas.microsoft.com/office/powerpoint/2010/main" val="2953029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TotalTime>
  <Words>1835</Words>
  <Application>Microsoft Office PowerPoint</Application>
  <PresentationFormat>Widescreen</PresentationFormat>
  <Paragraphs>673</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Wingdings</vt:lpstr>
      <vt:lpstr>Office Theme</vt:lpstr>
      <vt:lpstr>Great Circles Problem</vt:lpstr>
      <vt:lpstr>Outline</vt:lpstr>
      <vt:lpstr>Lemma 1</vt:lpstr>
      <vt:lpstr>Lemma 1 - Proof</vt:lpstr>
      <vt:lpstr>Lemma 1 - Proof</vt:lpstr>
      <vt:lpstr>Lemma 1 - Proof</vt:lpstr>
      <vt:lpstr>The special graph</vt:lpstr>
      <vt:lpstr>Lemma 2. (The uniqueness of the special graph)</vt:lpstr>
      <vt:lpstr>Lemma 2.1 – Proof</vt:lpstr>
      <vt:lpstr>Lemma 2.2 – Proof - S_k is unique</vt:lpstr>
      <vt:lpstr>Lemma 2.2 – Proof</vt:lpstr>
      <vt:lpstr>Lemma 2.2 – Proof</vt:lpstr>
      <vt:lpstr>Lemma 2.2 – Proof</vt:lpstr>
      <vt:lpstr>Lemma 2.2 – Proof</vt:lpstr>
      <vt:lpstr>Lemma 2.2 – Proof</vt:lpstr>
      <vt:lpstr>Lemma 2.2 – Proof – 1st case</vt:lpstr>
      <vt:lpstr>Lemma 2.2 – Proof – 1st case</vt:lpstr>
      <vt:lpstr>Lemma 2.2 – Proof – 1st case</vt:lpstr>
      <vt:lpstr>Lemma 2.2 – Proof – 1st case</vt:lpstr>
      <vt:lpstr>Lemma 2.2 – Proof – 1st case</vt:lpstr>
      <vt:lpstr>Lemma 2.2 – Proof – 1st case</vt:lpstr>
      <vt:lpstr>Lemma 2.2 – Proof – 1st case</vt:lpstr>
      <vt:lpstr>Lemma 2.2 – Proof – 1st case</vt:lpstr>
      <vt:lpstr>Lemma 2.2 – Proof – 2nd case</vt:lpstr>
      <vt:lpstr>Lemma 2.2 – Proof – 2nd case</vt:lpstr>
      <vt:lpstr>Lemma 2.2 – Proof – 2nd case</vt:lpstr>
      <vt:lpstr>PowerPoint Presentation</vt:lpstr>
      <vt:lpstr>Lemma 3. </vt:lpstr>
      <vt:lpstr>Lemma 3 – Proof – A base case with 6 circles</vt:lpstr>
      <vt:lpstr>Lemma 3 – Proof – A base case with 6 circles</vt:lpstr>
      <vt:lpstr>Lemma 3 – Proof – A base case with 6 circles</vt:lpstr>
      <vt:lpstr>Lemma 3 – Proof – A base case with 7 circles</vt:lpstr>
      <vt:lpstr>Lemma 3 – Proof – A base case with 7 circles</vt:lpstr>
      <vt:lpstr>Lemma 3 – Proof – A base case with 7 circles</vt:lpstr>
      <vt:lpstr>Lemma 3</vt:lpstr>
      <vt:lpstr>PowerPoint Presentation</vt:lpstr>
      <vt:lpstr>Lemma 4. The properties of Sk</vt:lpstr>
      <vt:lpstr>Theorem 1</vt:lpstr>
      <vt:lpstr>Theorem 1 – Proof</vt:lpstr>
      <vt:lpstr>The next steps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Circles Problem</dc:title>
  <dc:creator>Kha</dc:creator>
  <cp:lastModifiedBy>Kha</cp:lastModifiedBy>
  <cp:revision>173</cp:revision>
  <dcterms:created xsi:type="dcterms:W3CDTF">2015-03-25T06:39:13Z</dcterms:created>
  <dcterms:modified xsi:type="dcterms:W3CDTF">2015-04-18T17:22:46Z</dcterms:modified>
</cp:coreProperties>
</file>